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90" r:id="rId2"/>
    <p:sldId id="298" r:id="rId3"/>
    <p:sldId id="257" r:id="rId4"/>
    <p:sldId id="256" r:id="rId5"/>
    <p:sldId id="258" r:id="rId6"/>
    <p:sldId id="265" r:id="rId7"/>
    <p:sldId id="291" r:id="rId8"/>
    <p:sldId id="296" r:id="rId9"/>
    <p:sldId id="303" r:id="rId10"/>
    <p:sldId id="313" r:id="rId11"/>
    <p:sldId id="300" r:id="rId12"/>
    <p:sldId id="302" r:id="rId13"/>
    <p:sldId id="301" r:id="rId14"/>
    <p:sldId id="312" r:id="rId15"/>
    <p:sldId id="306" r:id="rId16"/>
    <p:sldId id="307" r:id="rId17"/>
    <p:sldId id="308" r:id="rId18"/>
    <p:sldId id="309" r:id="rId19"/>
    <p:sldId id="310" r:id="rId20"/>
    <p:sldId id="311" r:id="rId21"/>
  </p:sldIdLst>
  <p:sldSz cx="9144000" cy="6858000" type="screen4x3"/>
  <p:notesSz cx="6858000" cy="9144000"/>
  <p:defaultTextStyle>
    <a:defPPr>
      <a:defRPr lang="sk-SK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541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756E1F-86C2-4E84-A293-E7A05A390673}" type="datetimeFigureOut">
              <a:rPr lang="sk-SK" smtClean="0"/>
              <a:t>24.10.2017</a:t>
            </a:fld>
            <a:endParaRPr lang="sk-SK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4C863A-0828-497E-B789-3A66B02463D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8292546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2016</a:t>
            </a:r>
            <a:endParaRPr lang="sk-S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4C863A-0828-497E-B789-3A66B02463D6}" type="slidenum">
              <a:rPr lang="sk-SK" smtClean="0"/>
              <a:t>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2349214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2016</a:t>
            </a:r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4C863A-0828-497E-B789-3A66B02463D6}" type="slidenum">
              <a:rPr lang="sk-SK" smtClean="0"/>
              <a:t>3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6169492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2016</a:t>
            </a:r>
            <a:endParaRPr lang="sk-S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4C863A-0828-497E-B789-3A66B02463D6}" type="slidenum">
              <a:rPr lang="sk-SK" smtClean="0"/>
              <a:t>4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4740766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2016</a:t>
            </a:r>
            <a:endParaRPr lang="sk-S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4C863A-0828-497E-B789-3A66B02463D6}" type="slidenum">
              <a:rPr lang="sk-SK" smtClean="0"/>
              <a:t>5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891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2016</a:t>
            </a:r>
            <a:endParaRPr lang="sk-S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4C863A-0828-497E-B789-3A66B02463D6}" type="slidenum">
              <a:rPr lang="sk-SK" smtClean="0"/>
              <a:t>7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270766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2016</a:t>
            </a:r>
            <a:endParaRPr lang="sk-S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4C863A-0828-497E-B789-3A66B02463D6}" type="slidenum">
              <a:rPr lang="sk-SK" smtClean="0"/>
              <a:t>11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965156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2016</a:t>
            </a:r>
            <a:endParaRPr lang="sk-S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4C863A-0828-497E-B789-3A66B02463D6}" type="slidenum">
              <a:rPr lang="sk-SK" smtClean="0"/>
              <a:t>12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5746303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2016</a:t>
            </a:r>
            <a:endParaRPr lang="sk-S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4C863A-0828-497E-B789-3A66B02463D6}" type="slidenum">
              <a:rPr lang="sk-SK" smtClean="0"/>
              <a:t>13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9122468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63F597-C6EF-45F4-8FD9-637161BAEA01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7785035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1E7F61-9492-4247-99EF-5EDC1F9F04F2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9464986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869FAB-8462-493B-B049-718D456C7090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0696473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979240-EA41-4187-AB54-F906F5B95EE8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5064763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599F46-1452-44F8-A613-815EF9213109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011564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DDFFC3-D1E4-4AB9-B49B-092B0AD0286F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61697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46E9C3-9C97-4902-BF80-25A3094F77F1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497687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9A2C5E-E630-4007-9079-0E4CFF550E9C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9101789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237E19-9890-47D5-ADEB-98EF2D59127D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425506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A8E727-9032-47DD-8206-9AF291D9A44B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1109488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3E2CE5-9C14-40AE-9677-DC3E4A1D6F50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814930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34F46A-181F-4C94-9F3F-B8B2573F8C26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800127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C14A85-9BEA-4302-AA5B-8DB4A1236901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449181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k-SK" altLang="sk-SK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 altLang="sk-SK" smtClean="0"/>
              <a:t>Click to edit Master text styles</a:t>
            </a:r>
          </a:p>
          <a:p>
            <a:pPr lvl="1"/>
            <a:r>
              <a:rPr lang="sk-SK" altLang="sk-SK" smtClean="0"/>
              <a:t>Second level</a:t>
            </a:r>
          </a:p>
          <a:p>
            <a:pPr lvl="2"/>
            <a:r>
              <a:rPr lang="sk-SK" altLang="sk-SK" smtClean="0"/>
              <a:t>Third level</a:t>
            </a:r>
          </a:p>
          <a:p>
            <a:pPr lvl="3"/>
            <a:r>
              <a:rPr lang="sk-SK" altLang="sk-SK" smtClean="0"/>
              <a:t>Fourth level</a:t>
            </a:r>
          </a:p>
          <a:p>
            <a:pPr lvl="4"/>
            <a:r>
              <a:rPr lang="sk-SK" altLang="sk-SK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C964E931-0F8D-4CE9-8D72-F7672A6CE2F6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1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2.wmf"/><Relationship Id="rId4" Type="http://schemas.openxmlformats.org/officeDocument/2006/relationships/oleObject" Target="../embeddings/oleObject7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chem.qmul.ac.uk/iupac/2carb/06n07.html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14.wmf"/><Relationship Id="rId4" Type="http://schemas.openxmlformats.org/officeDocument/2006/relationships/oleObject" Target="../embeddings/oleObject8.bin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15.wmf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17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18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8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9.wmf"/><Relationship Id="rId4" Type="http://schemas.openxmlformats.org/officeDocument/2006/relationships/oleObject" Target="../embeddings/oleObject4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188913"/>
            <a:ext cx="8229600" cy="1143000"/>
          </a:xfrm>
        </p:spPr>
        <p:txBody>
          <a:bodyPr/>
          <a:lstStyle/>
          <a:p>
            <a:pPr eaLnBrk="1" hangingPunct="1"/>
            <a:r>
              <a:rPr lang="sk-SK" altLang="sk-SK" sz="1800" b="1" smtClean="0"/>
              <a:t>Vzťah medzi konformačným a Fischerovym vzorcom</a:t>
            </a:r>
          </a:p>
        </p:txBody>
      </p:sp>
      <p:graphicFrame>
        <p:nvGraphicFramePr>
          <p:cNvPr id="4099" name="Object 3"/>
          <p:cNvGraphicFramePr>
            <a:graphicFrameLocks noGrp="1" noChangeAspect="1"/>
          </p:cNvGraphicFramePr>
          <p:nvPr>
            <p:ph idx="1"/>
          </p:nvPr>
        </p:nvGraphicFramePr>
        <p:xfrm>
          <a:off x="179388" y="1844675"/>
          <a:ext cx="6588125" cy="3702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0" name="ISIS/Draw Sketch" r:id="rId4" imgW="4236720" imgH="2379980" progId="ISISServer">
                  <p:embed/>
                </p:oleObj>
              </mc:Choice>
              <mc:Fallback>
                <p:oleObj name="ISIS/Draw Sketch" r:id="rId4" imgW="4236720" imgH="2379980" progId="ISISServer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388" y="1844675"/>
                        <a:ext cx="6588125" cy="3702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0" name="Text Box 6"/>
          <p:cNvSpPr txBox="1">
            <a:spLocks noChangeArrowheads="1"/>
          </p:cNvSpPr>
          <p:nvPr/>
        </p:nvSpPr>
        <p:spPr bwMode="auto">
          <a:xfrm>
            <a:off x="6443663" y="2133600"/>
            <a:ext cx="24479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sk-SK" altLang="sk-SK" sz="1800"/>
              <a:t>D-glyceraldehyd</a:t>
            </a:r>
          </a:p>
        </p:txBody>
      </p:sp>
      <p:sp>
        <p:nvSpPr>
          <p:cNvPr id="4101" name="Text Box 7"/>
          <p:cNvSpPr txBox="1">
            <a:spLocks noChangeArrowheads="1"/>
          </p:cNvSpPr>
          <p:nvPr/>
        </p:nvSpPr>
        <p:spPr bwMode="auto">
          <a:xfrm>
            <a:off x="7486650" y="4652963"/>
            <a:ext cx="16573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sk-SK" altLang="sk-SK" sz="1800"/>
              <a:t>L-treóza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03648" y="980728"/>
            <a:ext cx="698477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Vo všeobecnosti platí, že pre cyklické formy D-sacharidov ich alfa-anomérne väzby smerujú pod rovinu </a:t>
            </a:r>
            <a:r>
              <a:rPr lang="sk-SK" dirty="0"/>
              <a:t>ich </a:t>
            </a:r>
            <a:r>
              <a:rPr lang="sk-SK" dirty="0" smtClean="0"/>
              <a:t>kruhu a ich beta-anomérne väzby smerujú nad rovinu ich kruhu.</a:t>
            </a:r>
          </a:p>
          <a:p>
            <a:endParaRPr lang="sk-SK" dirty="0"/>
          </a:p>
          <a:p>
            <a:r>
              <a:rPr lang="sk-SK" dirty="0" smtClean="0"/>
              <a:t>Pre </a:t>
            </a:r>
            <a:r>
              <a:rPr lang="sk-SK" dirty="0"/>
              <a:t>cyklické formy </a:t>
            </a:r>
            <a:r>
              <a:rPr lang="sk-SK" dirty="0" smtClean="0"/>
              <a:t>L-sacharidov je to naopak; ich </a:t>
            </a:r>
            <a:r>
              <a:rPr lang="sk-SK" dirty="0"/>
              <a:t>alfa-anomérne väzby smerujú </a:t>
            </a:r>
            <a:r>
              <a:rPr lang="sk-SK" dirty="0" smtClean="0"/>
              <a:t>nad </a:t>
            </a:r>
            <a:r>
              <a:rPr lang="sk-SK" dirty="0"/>
              <a:t>rovinu </a:t>
            </a:r>
            <a:r>
              <a:rPr lang="sk-SK" dirty="0" smtClean="0"/>
              <a:t>ich kruhu </a:t>
            </a:r>
            <a:r>
              <a:rPr lang="sk-SK" dirty="0"/>
              <a:t>a ich beta-anomérne väzby smerujú </a:t>
            </a:r>
            <a:r>
              <a:rPr lang="sk-SK" dirty="0" smtClean="0"/>
              <a:t>pod </a:t>
            </a:r>
            <a:r>
              <a:rPr lang="sk-SK" dirty="0"/>
              <a:t>rovinu ich </a:t>
            </a:r>
            <a:r>
              <a:rPr lang="sk-SK" dirty="0" smtClean="0"/>
              <a:t>kruhu.</a:t>
            </a:r>
            <a:endParaRPr lang="sk-SK" dirty="0"/>
          </a:p>
          <a:p>
            <a:endParaRPr lang="sk-SK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8708345"/>
              </p:ext>
            </p:extLst>
          </p:nvPr>
        </p:nvGraphicFramePr>
        <p:xfrm>
          <a:off x="1592263" y="3354363"/>
          <a:ext cx="5959475" cy="1874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0" name="MDLDrawObject Class" r:id="rId3" imgW="5958692" imgH="1874362" progId="MDLDrawOLE.MDLDrawObject.1">
                  <p:embed/>
                </p:oleObj>
              </mc:Choice>
              <mc:Fallback>
                <p:oleObj name="MDLDrawObject Class" r:id="rId3" imgW="5958692" imgH="1874362" progId="MDLDrawOLE.MDLDrawObjec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92263" y="3354363"/>
                        <a:ext cx="5959475" cy="18748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356171" y="5372646"/>
            <a:ext cx="30718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sk-SK" sz="1800" dirty="0">
                <a:solidFill>
                  <a:srgbClr val="FF0000"/>
                </a:solidFill>
                <a:sym typeface="Symbol" pitchFamily="18" charset="2"/>
              </a:rPr>
              <a:t></a:t>
            </a:r>
            <a:r>
              <a:rPr lang="sk-SK" altLang="sk-SK" sz="1800" dirty="0">
                <a:sym typeface="Symbol" pitchFamily="18" charset="2"/>
              </a:rPr>
              <a:t>-D-galaktopyranóza</a:t>
            </a:r>
            <a:endParaRPr lang="en-US" altLang="sk-SK" sz="1800" dirty="0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724128" y="5435376"/>
            <a:ext cx="30003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sk-SK" sz="1800" dirty="0">
                <a:solidFill>
                  <a:srgbClr val="FF0000"/>
                </a:solidFill>
                <a:sym typeface="Symbol" pitchFamily="18" charset="2"/>
              </a:rPr>
              <a:t></a:t>
            </a:r>
            <a:r>
              <a:rPr lang="sk-SK" altLang="sk-SK" sz="1800" dirty="0">
                <a:sym typeface="Symbol" pitchFamily="18" charset="2"/>
              </a:rPr>
              <a:t>-D-galaktofuranóza</a:t>
            </a:r>
            <a:endParaRPr lang="en-US" altLang="sk-SK" sz="1800" dirty="0"/>
          </a:p>
        </p:txBody>
      </p:sp>
    </p:spTree>
    <p:extLst>
      <p:ext uri="{BB962C8B-B14F-4D97-AF65-F5344CB8AC3E}">
        <p14:creationId xmlns:p14="http://schemas.microsoft.com/office/powerpoint/2010/main" val="13115712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58738"/>
            <a:ext cx="8229600" cy="633412"/>
          </a:xfrm>
        </p:spPr>
        <p:txBody>
          <a:bodyPr/>
          <a:lstStyle/>
          <a:p>
            <a:pPr eaLnBrk="1" hangingPunct="1"/>
            <a:r>
              <a:rPr lang="sk-SK" altLang="sk-SK" sz="3200" smtClean="0"/>
              <a:t>Konformačný deskriptor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836613"/>
            <a:ext cx="8435975" cy="2981325"/>
          </a:xfrm>
        </p:spPr>
        <p:txBody>
          <a:bodyPr/>
          <a:lstStyle/>
          <a:p>
            <a:pPr eaLnBrk="1" hangingPunct="1"/>
            <a:r>
              <a:rPr lang="sk-SK" altLang="sk-SK" sz="2000" smtClean="0"/>
              <a:t>Jedna cyklická štruktúra sacharidu môže zaujať niekoľko rôznych konformácií, na rozlíšenie ktorých sa používajú konformačné deskriptory. Napr. </a:t>
            </a:r>
            <a:r>
              <a:rPr lang="sk-SK" altLang="sk-SK" sz="2000" smtClean="0">
                <a:sym typeface="Symbol" pitchFamily="18" charset="2"/>
              </a:rPr>
              <a:t>-D-glukopyranóza môže zaujať dve rôzne stoličkové konformácie, ktoré sa označujú veľkým</a:t>
            </a:r>
            <a:r>
              <a:rPr lang="sk-SK" altLang="sk-SK" sz="2000" smtClean="0"/>
              <a:t> kurzívovaným písmenom </a:t>
            </a:r>
            <a:r>
              <a:rPr lang="sk-SK" altLang="sk-SK" sz="2000" i="1" smtClean="0"/>
              <a:t>C</a:t>
            </a:r>
            <a:r>
              <a:rPr lang="sk-SK" altLang="sk-SK" sz="2000" smtClean="0"/>
              <a:t> (chair – stolička) s horným a dolným číslovým indexom atómov uhlíka C-1 a C-4, podľa ich polohy voči rovine stoličkovej konformácie vytvorenej atómami uhlíka C-2, C-3, C-5 a pyranózového atómu kyslíka, t.j. konformér </a:t>
            </a:r>
            <a:r>
              <a:rPr lang="sk-SK" altLang="sk-SK" sz="2000" smtClean="0">
                <a:sym typeface="Symbol" pitchFamily="18" charset="2"/>
              </a:rPr>
              <a:t>-D-glukopyranóza-</a:t>
            </a:r>
            <a:r>
              <a:rPr lang="sk-SK" altLang="sk-SK" sz="2000" baseline="30000" smtClean="0">
                <a:sym typeface="Symbol" pitchFamily="18" charset="2"/>
              </a:rPr>
              <a:t>4</a:t>
            </a:r>
            <a:r>
              <a:rPr lang="sk-SK" altLang="sk-SK" sz="2000" i="1" smtClean="0">
                <a:sym typeface="Symbol" pitchFamily="18" charset="2"/>
              </a:rPr>
              <a:t>C</a:t>
            </a:r>
            <a:r>
              <a:rPr lang="sk-SK" altLang="sk-SK" sz="2000" baseline="-25000" smtClean="0">
                <a:sym typeface="Symbol" pitchFamily="18" charset="2"/>
              </a:rPr>
              <a:t>1</a:t>
            </a:r>
            <a:r>
              <a:rPr lang="sk-SK" altLang="sk-SK" sz="2000" smtClean="0">
                <a:sym typeface="Symbol" pitchFamily="18" charset="2"/>
              </a:rPr>
              <a:t> a </a:t>
            </a:r>
            <a:r>
              <a:rPr lang="sk-SK" altLang="sk-SK" sz="2000" smtClean="0"/>
              <a:t>konformér </a:t>
            </a:r>
            <a:br>
              <a:rPr lang="sk-SK" altLang="sk-SK" sz="2000" smtClean="0"/>
            </a:br>
            <a:r>
              <a:rPr lang="sk-SK" altLang="sk-SK" sz="2000" smtClean="0">
                <a:sym typeface="Symbol" pitchFamily="18" charset="2"/>
              </a:rPr>
              <a:t>-D-glukopyranóza-</a:t>
            </a:r>
            <a:r>
              <a:rPr lang="sk-SK" altLang="sk-SK" sz="2000" baseline="30000" smtClean="0">
                <a:sym typeface="Symbol" pitchFamily="18" charset="2"/>
              </a:rPr>
              <a:t>1</a:t>
            </a:r>
            <a:r>
              <a:rPr lang="sk-SK" altLang="sk-SK" sz="2000" i="1" smtClean="0">
                <a:sym typeface="Symbol" pitchFamily="18" charset="2"/>
              </a:rPr>
              <a:t>C</a:t>
            </a:r>
            <a:r>
              <a:rPr lang="sk-SK" altLang="sk-SK" sz="2000" baseline="-25000" smtClean="0">
                <a:sym typeface="Symbol" pitchFamily="18" charset="2"/>
              </a:rPr>
              <a:t>4</a:t>
            </a:r>
            <a:r>
              <a:rPr lang="sk-SK" altLang="sk-SK" sz="2000" smtClean="0">
                <a:sym typeface="Symbol" pitchFamily="18" charset="2"/>
              </a:rPr>
              <a:t> </a:t>
            </a:r>
          </a:p>
        </p:txBody>
      </p:sp>
      <p:graphicFrame>
        <p:nvGraphicFramePr>
          <p:cNvPr id="16388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684213" y="4500563"/>
          <a:ext cx="7848600" cy="1881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2" name="ISIS/Draw Sketch" r:id="rId4" imgW="6479540" imgH="1555750" progId="ISISServer">
                  <p:embed/>
                </p:oleObj>
              </mc:Choice>
              <mc:Fallback>
                <p:oleObj name="ISIS/Draw Sketch" r:id="rId4" imgW="6479540" imgH="1555750" progId="ISISServer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213" y="4500563"/>
                        <a:ext cx="7848600" cy="1881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89" name="Text Box 6"/>
          <p:cNvSpPr txBox="1">
            <a:spLocks noChangeArrowheads="1"/>
          </p:cNvSpPr>
          <p:nvPr/>
        </p:nvSpPr>
        <p:spPr bwMode="auto">
          <a:xfrm>
            <a:off x="468313" y="6237288"/>
            <a:ext cx="213201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1800">
                <a:sym typeface="Symbol" pitchFamily="18" charset="2"/>
              </a:rPr>
              <a:t>-D-glukopyranóza</a:t>
            </a:r>
          </a:p>
        </p:txBody>
      </p:sp>
      <p:sp>
        <p:nvSpPr>
          <p:cNvPr id="16390" name="Text Box 7"/>
          <p:cNvSpPr txBox="1">
            <a:spLocks noChangeArrowheads="1"/>
          </p:cNvSpPr>
          <p:nvPr/>
        </p:nvSpPr>
        <p:spPr bwMode="auto">
          <a:xfrm>
            <a:off x="3040063" y="6237288"/>
            <a:ext cx="254158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1800">
                <a:sym typeface="Symbol" pitchFamily="18" charset="2"/>
              </a:rPr>
              <a:t>-D-glukopyranóza-</a:t>
            </a:r>
            <a:r>
              <a:rPr lang="sk-SK" altLang="sk-SK" sz="1800" baseline="30000">
                <a:sym typeface="Symbol" pitchFamily="18" charset="2"/>
              </a:rPr>
              <a:t>4</a:t>
            </a:r>
            <a:r>
              <a:rPr lang="sk-SK" altLang="sk-SK" sz="1800" i="1">
                <a:sym typeface="Symbol" pitchFamily="18" charset="2"/>
              </a:rPr>
              <a:t>C</a:t>
            </a:r>
            <a:r>
              <a:rPr lang="sk-SK" altLang="sk-SK" sz="1800" baseline="-25000">
                <a:sym typeface="Symbol" pitchFamily="18" charset="2"/>
              </a:rPr>
              <a:t>1</a:t>
            </a:r>
          </a:p>
        </p:txBody>
      </p:sp>
      <p:sp>
        <p:nvSpPr>
          <p:cNvPr id="16391" name="Text Box 8"/>
          <p:cNvSpPr txBox="1">
            <a:spLocks noChangeArrowheads="1"/>
          </p:cNvSpPr>
          <p:nvPr/>
        </p:nvSpPr>
        <p:spPr bwMode="auto">
          <a:xfrm>
            <a:off x="5848350" y="6230938"/>
            <a:ext cx="26495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1800">
                <a:sym typeface="Symbol" pitchFamily="18" charset="2"/>
              </a:rPr>
              <a:t>-D-glukopyranóza-</a:t>
            </a:r>
            <a:r>
              <a:rPr lang="sk-SK" altLang="sk-SK" sz="1800" baseline="30000">
                <a:sym typeface="Symbol" pitchFamily="18" charset="2"/>
              </a:rPr>
              <a:t>1</a:t>
            </a:r>
            <a:r>
              <a:rPr lang="sk-SK" altLang="sk-SK" sz="1800" i="1">
                <a:sym typeface="Symbol" pitchFamily="18" charset="2"/>
              </a:rPr>
              <a:t>C</a:t>
            </a:r>
            <a:r>
              <a:rPr lang="sk-SK" altLang="sk-SK" sz="1800" baseline="-25000">
                <a:sym typeface="Symbol" pitchFamily="18" charset="2"/>
              </a:rPr>
              <a:t>4</a:t>
            </a:r>
            <a:endParaRPr lang="sk-SK" altLang="sk-SK" sz="1800" baseline="30000">
              <a:sym typeface="Symbol" pitchFamily="18" charset="2"/>
            </a:endParaRPr>
          </a:p>
        </p:txBody>
      </p:sp>
      <p:sp>
        <p:nvSpPr>
          <p:cNvPr id="16392" name="Text Box 9"/>
          <p:cNvSpPr txBox="1">
            <a:spLocks noChangeArrowheads="1"/>
          </p:cNvSpPr>
          <p:nvPr/>
        </p:nvSpPr>
        <p:spPr bwMode="auto">
          <a:xfrm>
            <a:off x="592138" y="3998913"/>
            <a:ext cx="20320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1800"/>
              <a:t>Haworthov vzorec</a:t>
            </a:r>
          </a:p>
        </p:txBody>
      </p:sp>
      <p:sp>
        <p:nvSpPr>
          <p:cNvPr id="16393" name="Text Box 10"/>
          <p:cNvSpPr txBox="1">
            <a:spLocks noChangeArrowheads="1"/>
          </p:cNvSpPr>
          <p:nvPr/>
        </p:nvSpPr>
        <p:spPr bwMode="auto">
          <a:xfrm>
            <a:off x="4500563" y="4033838"/>
            <a:ext cx="22621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1800"/>
              <a:t>konformačné vzorce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2844" y="5500702"/>
            <a:ext cx="8858312" cy="1815882"/>
          </a:xfrm>
          <a:prstGeom prst="rect">
            <a:avLst/>
          </a:prstGeom>
          <a:noFill/>
        </p:spPr>
        <p:txBody>
          <a:bodyPr numCol="2">
            <a:spAutoFit/>
          </a:bodyPr>
          <a:lstStyle/>
          <a:p>
            <a:pPr>
              <a:defRPr/>
            </a:pPr>
            <a:r>
              <a:rPr lang="en-US" sz="1400" b="1" dirty="0"/>
              <a:t>1</a:t>
            </a:r>
            <a:r>
              <a:rPr lang="en-US" sz="1400" dirty="0"/>
              <a:t> Methyl </a:t>
            </a:r>
            <a:r>
              <a:rPr lang="el-GR" sz="1400" dirty="0"/>
              <a:t>β-</a:t>
            </a:r>
            <a:r>
              <a:rPr lang="en-US" sz="1400" dirty="0"/>
              <a:t>D-arabinofuranoside-</a:t>
            </a:r>
            <a:r>
              <a:rPr lang="en-US" sz="1400" i="1" dirty="0"/>
              <a:t>E</a:t>
            </a:r>
            <a:r>
              <a:rPr lang="en-US" sz="1400" baseline="-25000" dirty="0"/>
              <a:t>2</a:t>
            </a:r>
            <a:endParaRPr lang="en-US" sz="1400" dirty="0"/>
          </a:p>
          <a:p>
            <a:pPr>
              <a:defRPr/>
            </a:pPr>
            <a:r>
              <a:rPr lang="en-US" sz="1400" b="1" dirty="0"/>
              <a:t>2</a:t>
            </a:r>
            <a:r>
              <a:rPr lang="en-US" sz="1400" dirty="0"/>
              <a:t> </a:t>
            </a:r>
            <a:r>
              <a:rPr lang="el-GR" sz="1400" dirty="0"/>
              <a:t>α-</a:t>
            </a:r>
            <a:r>
              <a:rPr lang="en-US" sz="1400" dirty="0"/>
              <a:t>D-Arabinofuranose-</a:t>
            </a:r>
            <a:r>
              <a:rPr lang="en-US" sz="1400" baseline="30000" dirty="0"/>
              <a:t>3</a:t>
            </a:r>
            <a:r>
              <a:rPr lang="en-US" sz="1400" i="1" dirty="0"/>
              <a:t>E</a:t>
            </a:r>
            <a:endParaRPr lang="en-US" sz="1400" dirty="0"/>
          </a:p>
          <a:p>
            <a:pPr>
              <a:defRPr/>
            </a:pPr>
            <a:r>
              <a:rPr lang="en-US" sz="1400" b="1" dirty="0"/>
              <a:t>3</a:t>
            </a:r>
            <a:r>
              <a:rPr lang="en-US" sz="1400" dirty="0"/>
              <a:t> 1,2-</a:t>
            </a:r>
            <a:r>
              <a:rPr lang="en-US" sz="1400" i="1" dirty="0"/>
              <a:t>O</a:t>
            </a:r>
            <a:r>
              <a:rPr lang="en-US" sz="1400" dirty="0"/>
              <a:t>-Isopropylidene-</a:t>
            </a:r>
            <a:r>
              <a:rPr lang="el-GR" sz="1400" dirty="0"/>
              <a:t>β-</a:t>
            </a:r>
            <a:r>
              <a:rPr lang="en-US" sz="1400" dirty="0"/>
              <a:t>L-idofuranose-</a:t>
            </a:r>
            <a:r>
              <a:rPr lang="en-US" sz="1400" baseline="30000" dirty="0"/>
              <a:t>3</a:t>
            </a:r>
            <a:r>
              <a:rPr lang="en-US" sz="1400" i="1" dirty="0"/>
              <a:t>T</a:t>
            </a:r>
            <a:r>
              <a:rPr lang="en-US" sz="1400" baseline="-25000" dirty="0"/>
              <a:t>2</a:t>
            </a:r>
            <a:endParaRPr lang="en-US" sz="1400" dirty="0"/>
          </a:p>
          <a:p>
            <a:pPr>
              <a:defRPr/>
            </a:pPr>
            <a:r>
              <a:rPr lang="en-US" sz="1400" b="1" dirty="0"/>
              <a:t>4</a:t>
            </a:r>
            <a:r>
              <a:rPr lang="en-US" sz="1400" dirty="0"/>
              <a:t> 2,3-</a:t>
            </a:r>
            <a:r>
              <a:rPr lang="en-US" sz="1400" i="1" dirty="0"/>
              <a:t>O</a:t>
            </a:r>
            <a:r>
              <a:rPr lang="en-US" sz="1400" dirty="0"/>
              <a:t>-Isopropylidene-</a:t>
            </a:r>
            <a:r>
              <a:rPr lang="el-GR" sz="1400" dirty="0"/>
              <a:t>α-</a:t>
            </a:r>
            <a:r>
              <a:rPr lang="en-US" sz="1400" dirty="0"/>
              <a:t>D-lyxofuranose-</a:t>
            </a:r>
            <a:r>
              <a:rPr lang="en-US" sz="1400" baseline="30000" dirty="0"/>
              <a:t>2</a:t>
            </a:r>
            <a:r>
              <a:rPr lang="en-US" sz="1400" i="1" dirty="0"/>
              <a:t>T</a:t>
            </a:r>
            <a:r>
              <a:rPr lang="en-US" sz="1400" baseline="-25000" dirty="0"/>
              <a:t>1</a:t>
            </a:r>
            <a:endParaRPr lang="en-US" sz="1400" dirty="0"/>
          </a:p>
          <a:p>
            <a:pPr>
              <a:defRPr/>
            </a:pPr>
            <a:r>
              <a:rPr lang="en-US" sz="1400" b="1" dirty="0"/>
              <a:t>5</a:t>
            </a:r>
            <a:r>
              <a:rPr lang="en-US" sz="1400" dirty="0"/>
              <a:t> </a:t>
            </a:r>
            <a:r>
              <a:rPr lang="el-GR" sz="1400" dirty="0"/>
              <a:t>α-</a:t>
            </a:r>
            <a:r>
              <a:rPr lang="en-US" sz="1400" dirty="0"/>
              <a:t>L-Arabinopyranose-</a:t>
            </a:r>
            <a:r>
              <a:rPr lang="en-US" sz="1400" baseline="30000" dirty="0"/>
              <a:t>4</a:t>
            </a:r>
            <a:r>
              <a:rPr lang="en-US" sz="1400" i="1" dirty="0"/>
              <a:t>C</a:t>
            </a:r>
            <a:r>
              <a:rPr lang="en-US" sz="1400" baseline="-25000" dirty="0"/>
              <a:t>1</a:t>
            </a:r>
            <a:endParaRPr lang="en-US" sz="1400" dirty="0"/>
          </a:p>
          <a:p>
            <a:pPr>
              <a:defRPr/>
            </a:pPr>
            <a:r>
              <a:rPr lang="en-US" sz="1400" b="1" dirty="0"/>
              <a:t>6</a:t>
            </a:r>
            <a:r>
              <a:rPr lang="en-US" sz="1400" dirty="0"/>
              <a:t> L-Glucono-1,5-lactone-</a:t>
            </a:r>
            <a:r>
              <a:rPr lang="en-US" sz="1400" baseline="30000" dirty="0"/>
              <a:t>1</a:t>
            </a:r>
            <a:r>
              <a:rPr lang="en-US" sz="1400" i="1" dirty="0"/>
              <a:t>C</a:t>
            </a:r>
            <a:r>
              <a:rPr lang="en-US" sz="1400" baseline="-25000" dirty="0"/>
              <a:t>4</a:t>
            </a:r>
            <a:endParaRPr lang="en-US" sz="1400" dirty="0"/>
          </a:p>
          <a:p>
            <a:pPr>
              <a:defRPr/>
            </a:pPr>
            <a:endParaRPr lang="en-US" sz="1200" b="1" dirty="0"/>
          </a:p>
          <a:p>
            <a:pPr>
              <a:defRPr/>
            </a:pPr>
            <a:endParaRPr lang="en-US" sz="1200" b="1" dirty="0"/>
          </a:p>
          <a:p>
            <a:pPr>
              <a:defRPr/>
            </a:pPr>
            <a:r>
              <a:rPr lang="en-US" sz="1400" b="1" dirty="0"/>
              <a:t>7</a:t>
            </a:r>
            <a:r>
              <a:rPr lang="en-US" sz="1400" dirty="0"/>
              <a:t> Methyl 2,6-anhydro-</a:t>
            </a:r>
            <a:r>
              <a:rPr lang="el-GR" sz="1400" dirty="0"/>
              <a:t>α-</a:t>
            </a:r>
            <a:r>
              <a:rPr lang="en-US" sz="1400" dirty="0"/>
              <a:t>D-altropyranoside-</a:t>
            </a:r>
            <a:r>
              <a:rPr lang="en-US" sz="1400" baseline="30000" dirty="0"/>
              <a:t>2,5</a:t>
            </a:r>
            <a:r>
              <a:rPr lang="en-US" sz="1400" i="1" dirty="0"/>
              <a:t>B</a:t>
            </a:r>
            <a:endParaRPr lang="en-US" sz="1400" dirty="0"/>
          </a:p>
          <a:p>
            <a:pPr>
              <a:defRPr/>
            </a:pPr>
            <a:r>
              <a:rPr lang="en-US" sz="1400" b="1" dirty="0"/>
              <a:t>8</a:t>
            </a:r>
            <a:r>
              <a:rPr lang="en-US" sz="1400" dirty="0"/>
              <a:t> 1,4-Anhydro-</a:t>
            </a:r>
            <a:r>
              <a:rPr lang="el-GR" sz="1400" dirty="0"/>
              <a:t>α-</a:t>
            </a:r>
            <a:r>
              <a:rPr lang="en-US" sz="1400" dirty="0"/>
              <a:t>D-allopyranose-</a:t>
            </a:r>
            <a:r>
              <a:rPr lang="en-US" sz="1400" i="1" dirty="0"/>
              <a:t>B</a:t>
            </a:r>
            <a:r>
              <a:rPr lang="en-US" sz="1400" baseline="-25000" dirty="0"/>
              <a:t>1,4</a:t>
            </a:r>
            <a:endParaRPr lang="en-US" sz="1400" dirty="0"/>
          </a:p>
          <a:p>
            <a:pPr>
              <a:defRPr/>
            </a:pPr>
            <a:r>
              <a:rPr lang="en-US" sz="1400" b="1" dirty="0"/>
              <a:t>9</a:t>
            </a:r>
            <a:r>
              <a:rPr lang="en-US" sz="1400" dirty="0"/>
              <a:t> 1,2-</a:t>
            </a:r>
            <a:r>
              <a:rPr lang="en-US" sz="1400" i="1" dirty="0"/>
              <a:t>O</a:t>
            </a:r>
            <a:r>
              <a:rPr lang="en-US" sz="1400" dirty="0"/>
              <a:t>-Ethylidene-</a:t>
            </a:r>
            <a:r>
              <a:rPr lang="el-GR" sz="1400" dirty="0"/>
              <a:t>α-</a:t>
            </a:r>
            <a:r>
              <a:rPr lang="en-US" sz="1400" dirty="0"/>
              <a:t>D-glucopyranose-</a:t>
            </a:r>
            <a:r>
              <a:rPr lang="en-US" sz="1400" baseline="30000" dirty="0"/>
              <a:t>1</a:t>
            </a:r>
            <a:r>
              <a:rPr lang="en-US" sz="1400" i="1" dirty="0"/>
              <a:t>S</a:t>
            </a:r>
            <a:r>
              <a:rPr lang="en-US" sz="1400" baseline="-25000" dirty="0"/>
              <a:t>3</a:t>
            </a:r>
            <a:endParaRPr lang="en-US" sz="1400" dirty="0"/>
          </a:p>
          <a:p>
            <a:pPr>
              <a:defRPr/>
            </a:pPr>
            <a:r>
              <a:rPr lang="en-US" sz="1400" b="1" dirty="0"/>
              <a:t>10</a:t>
            </a:r>
            <a:r>
              <a:rPr lang="en-US" sz="1400" dirty="0"/>
              <a:t> </a:t>
            </a:r>
            <a:r>
              <a:rPr lang="el-GR" sz="1400" dirty="0"/>
              <a:t>β-</a:t>
            </a:r>
            <a:r>
              <a:rPr lang="en-US" sz="1400" dirty="0"/>
              <a:t>L-Altropyranose-</a:t>
            </a:r>
            <a:r>
              <a:rPr lang="en-US" sz="1400" baseline="30000" dirty="0"/>
              <a:t>2</a:t>
            </a:r>
            <a:r>
              <a:rPr lang="en-US" sz="1400" i="1" dirty="0"/>
              <a:t>S</a:t>
            </a:r>
            <a:r>
              <a:rPr lang="en-US" sz="1400" baseline="-25000" dirty="0"/>
              <a:t>O</a:t>
            </a:r>
            <a:endParaRPr lang="en-US" sz="1400" dirty="0"/>
          </a:p>
          <a:p>
            <a:pPr>
              <a:defRPr/>
            </a:pPr>
            <a:r>
              <a:rPr lang="en-US" sz="1400" b="1" dirty="0"/>
              <a:t>11</a:t>
            </a:r>
            <a:r>
              <a:rPr lang="en-US" sz="1400" dirty="0"/>
              <a:t> Methyl 2,3-anhydro-5-thio-</a:t>
            </a:r>
            <a:r>
              <a:rPr lang="el-GR" sz="1400" dirty="0"/>
              <a:t>β-</a:t>
            </a:r>
            <a:r>
              <a:rPr lang="en-US" sz="1400" dirty="0"/>
              <a:t>L-lyxopyranoside-</a:t>
            </a:r>
            <a:r>
              <a:rPr lang="en-US" sz="1400" baseline="30000" dirty="0"/>
              <a:t>5</a:t>
            </a:r>
            <a:r>
              <a:rPr lang="en-US" sz="1400" i="1" dirty="0"/>
              <a:t>H</a:t>
            </a:r>
            <a:r>
              <a:rPr lang="en-US" sz="1400" baseline="-25000" dirty="0"/>
              <a:t>S</a:t>
            </a:r>
            <a:r>
              <a:rPr lang="en-US" sz="1400" dirty="0"/>
              <a:t> </a:t>
            </a:r>
          </a:p>
          <a:p>
            <a:pPr>
              <a:defRPr/>
            </a:pPr>
            <a:r>
              <a:rPr lang="en-US" sz="1400" b="1" dirty="0"/>
              <a:t>12</a:t>
            </a:r>
            <a:r>
              <a:rPr lang="en-US" sz="1400" dirty="0"/>
              <a:t> 2,3-Dideoxy-D-</a:t>
            </a:r>
            <a:r>
              <a:rPr lang="en-US" sz="1400" i="1" dirty="0"/>
              <a:t>erythro-</a:t>
            </a:r>
            <a:r>
              <a:rPr lang="en-US" sz="1400" dirty="0"/>
              <a:t>hex-2-enono-1,5-lactone-</a:t>
            </a:r>
            <a:r>
              <a:rPr lang="en-US" sz="1400" baseline="30000" dirty="0"/>
              <a:t>5</a:t>
            </a:r>
            <a:r>
              <a:rPr lang="en-US" sz="1400" i="1" dirty="0"/>
              <a:t>E</a:t>
            </a:r>
            <a:endParaRPr lang="en-US" sz="1400" dirty="0"/>
          </a:p>
          <a:p>
            <a:pPr>
              <a:defRPr/>
            </a:pPr>
            <a:endParaRPr lang="en-US" sz="1400" dirty="0"/>
          </a:p>
        </p:txBody>
      </p:sp>
      <p:pic>
        <p:nvPicPr>
          <p:cNvPr id="17411" name="Picture 3" descr="konformacie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1688" y="469900"/>
            <a:ext cx="5072062" cy="4957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2" name="TextBox 4"/>
          <p:cNvSpPr txBox="1">
            <a:spLocks noChangeArrowheads="1"/>
          </p:cNvSpPr>
          <p:nvPr/>
        </p:nvSpPr>
        <p:spPr bwMode="auto">
          <a:xfrm>
            <a:off x="428625" y="0"/>
            <a:ext cx="86439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sk-SK" sz="1800" b="1"/>
              <a:t>Ostatn</a:t>
            </a:r>
            <a:r>
              <a:rPr lang="sk-SK" altLang="sk-SK" sz="1800" b="1"/>
              <a:t>é konformačné deskriptory </a:t>
            </a:r>
            <a:r>
              <a:rPr lang="sk-SK" altLang="sk-SK" sz="1800"/>
              <a:t>(</a:t>
            </a:r>
            <a:r>
              <a:rPr lang="en-US" altLang="sk-SK" sz="1400" b="1">
                <a:hlinkClick r:id="rId4"/>
              </a:rPr>
              <a:t>http://www.chem.qmul.ac.uk/iupac/2carb/06n07.html</a:t>
            </a:r>
            <a:r>
              <a:rPr lang="sk-SK" altLang="sk-SK" sz="1800"/>
              <a:t>)</a:t>
            </a:r>
            <a:endParaRPr lang="en-US" altLang="sk-SK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434" name="Object 2"/>
          <p:cNvGraphicFramePr>
            <a:graphicFrameLocks noChangeAspect="1"/>
          </p:cNvGraphicFramePr>
          <p:nvPr/>
        </p:nvGraphicFramePr>
        <p:xfrm>
          <a:off x="219075" y="571500"/>
          <a:ext cx="8775700" cy="4373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7" name="ISIS/Draw Sketch" r:id="rId4" imgW="6647180" imgH="3317240" progId="ISISServer">
                  <p:embed/>
                </p:oleObj>
              </mc:Choice>
              <mc:Fallback>
                <p:oleObj name="ISIS/Draw Sketch" r:id="rId4" imgW="6647180" imgH="3317240" progId="ISISServer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075" y="571500"/>
                        <a:ext cx="8775700" cy="4373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35" name="TextBox 2"/>
          <p:cNvSpPr txBox="1">
            <a:spLocks noChangeArrowheads="1"/>
          </p:cNvSpPr>
          <p:nvPr/>
        </p:nvSpPr>
        <p:spPr bwMode="auto">
          <a:xfrm>
            <a:off x="142875" y="214313"/>
            <a:ext cx="87153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sk-SK" sz="1800"/>
              <a:t>Konforma</a:t>
            </a:r>
            <a:r>
              <a:rPr lang="sk-SK" altLang="sk-SK" sz="1800"/>
              <a:t>čný vzorec                 Haworthov vzorec                         Millsov vzorec</a:t>
            </a:r>
            <a:endParaRPr lang="en-US" altLang="sk-SK" sz="1800"/>
          </a:p>
        </p:txBody>
      </p:sp>
      <p:sp>
        <p:nvSpPr>
          <p:cNvPr id="18436" name="TextBox 4"/>
          <p:cNvSpPr txBox="1">
            <a:spLocks noChangeArrowheads="1"/>
          </p:cNvSpPr>
          <p:nvPr/>
        </p:nvSpPr>
        <p:spPr bwMode="auto">
          <a:xfrm>
            <a:off x="1785938" y="2714625"/>
            <a:ext cx="51435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1800"/>
              <a:t>1,2:3,4-Di-O-izopropylidén-</a:t>
            </a:r>
            <a:r>
              <a:rPr lang="sk-SK" altLang="sk-SK" sz="1800">
                <a:sym typeface="Symbol" pitchFamily="18" charset="2"/>
              </a:rPr>
              <a:t>-D-galaktopyranóza</a:t>
            </a:r>
            <a:endParaRPr lang="en-US" altLang="sk-SK" sz="1800"/>
          </a:p>
        </p:txBody>
      </p:sp>
      <p:sp>
        <p:nvSpPr>
          <p:cNvPr id="18437" name="TextBox 5"/>
          <p:cNvSpPr txBox="1">
            <a:spLocks noChangeArrowheads="1"/>
          </p:cNvSpPr>
          <p:nvPr/>
        </p:nvSpPr>
        <p:spPr bwMode="auto">
          <a:xfrm>
            <a:off x="3214688" y="5072063"/>
            <a:ext cx="28575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1800"/>
              <a:t>D-glukaro-1,4:6,3-dilaktón</a:t>
            </a:r>
            <a:endParaRPr lang="en-US" altLang="sk-SK" sz="1800"/>
          </a:p>
        </p:txBody>
      </p:sp>
      <p:sp>
        <p:nvSpPr>
          <p:cNvPr id="18438" name="TextBox 6"/>
          <p:cNvSpPr txBox="1">
            <a:spLocks noChangeArrowheads="1"/>
          </p:cNvSpPr>
          <p:nvPr/>
        </p:nvSpPr>
        <p:spPr bwMode="auto">
          <a:xfrm>
            <a:off x="357188" y="5657850"/>
            <a:ext cx="83185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1800"/>
              <a:t>V sacharidovej chémii sa používajú tri druhy štruktúrnych vzorcov,  z ktorých každý má niektoré výhody aj nevýhody, ktoré sú znázornené na príklade dvoch vyššie uvedených derivátov sacharidov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sk-SK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1124744"/>
            <a:ext cx="860444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5400" dirty="0" smtClean="0"/>
              <a:t>Učivo </a:t>
            </a:r>
            <a:r>
              <a:rPr lang="sk-SK" sz="5400" dirty="0" smtClean="0"/>
              <a:t>Chémie sacharidov </a:t>
            </a:r>
            <a:r>
              <a:rPr lang="sk-SK" sz="5400" dirty="0" smtClean="0"/>
              <a:t>na ďalších obrázkoch </a:t>
            </a:r>
            <a:r>
              <a:rPr lang="sk-SK" sz="5400" dirty="0" smtClean="0"/>
              <a:t>je nad rámec predmetu </a:t>
            </a:r>
            <a:r>
              <a:rPr lang="sk-SK" sz="5400" dirty="0" smtClean="0"/>
              <a:t>Chémia prírodných látok </a:t>
            </a:r>
            <a:endParaRPr lang="sk-SK" sz="5400" dirty="0"/>
          </a:p>
        </p:txBody>
      </p:sp>
    </p:spTree>
    <p:extLst>
      <p:ext uri="{BB962C8B-B14F-4D97-AF65-F5344CB8AC3E}">
        <p14:creationId xmlns:p14="http://schemas.microsoft.com/office/powerpoint/2010/main" val="18960202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altLang="sk-SK" smtClean="0"/>
              <a:t> 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36513" y="0"/>
            <a:ext cx="9180513" cy="68580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sk-SK" altLang="sk-SK" sz="1800" b="1" smtClean="0"/>
              <a:t>	</a:t>
            </a:r>
            <a:r>
              <a:rPr lang="en-GB" altLang="sk-SK" sz="1800" b="1" smtClean="0"/>
              <a:t>aldózy</a:t>
            </a:r>
            <a:r>
              <a:rPr lang="en-GB" altLang="sk-SK" sz="1800" smtClean="0"/>
              <a:t> - polyhydroxykabonylové zlúčeniny všeobecného vzorca C</a:t>
            </a:r>
            <a:r>
              <a:rPr lang="en-GB" altLang="sk-SK" sz="1800" baseline="-25000" smtClean="0"/>
              <a:t>n</a:t>
            </a:r>
            <a:r>
              <a:rPr lang="en-GB" altLang="sk-SK" sz="1800" smtClean="0"/>
              <a:t>H</a:t>
            </a:r>
            <a:r>
              <a:rPr lang="en-GB" altLang="sk-SK" sz="1800" baseline="-25000" smtClean="0"/>
              <a:t>2n</a:t>
            </a:r>
            <a:r>
              <a:rPr lang="en-GB" altLang="sk-SK" sz="1800" smtClean="0"/>
              <a:t>O</a:t>
            </a:r>
            <a:r>
              <a:rPr lang="en-GB" altLang="sk-SK" sz="1800" baseline="-25000" smtClean="0"/>
              <a:t>n</a:t>
            </a:r>
            <a:r>
              <a:rPr lang="en-GB" altLang="sk-SK" sz="1800" smtClean="0"/>
              <a:t> patriace </a:t>
            </a:r>
            <a:r>
              <a:rPr lang="sk-SK" altLang="sk-SK" sz="1800" smtClean="0"/>
              <a:t>medzi </a:t>
            </a:r>
            <a:r>
              <a:rPr lang="en-GB" altLang="sk-SK" sz="1800" smtClean="0"/>
              <a:t>monosacharidy, ktoré majú karbonylovú skupinu v koncovej polohe nevetveného reťazca (polyhydroxyaldehydy).</a:t>
            </a:r>
          </a:p>
          <a:p>
            <a:pPr eaLnBrk="1" hangingPunct="1">
              <a:lnSpc>
                <a:spcPct val="80000"/>
              </a:lnSpc>
            </a:pPr>
            <a:r>
              <a:rPr lang="en-GB" altLang="sk-SK" sz="1800" smtClean="0"/>
              <a:t>Podľa počtu atómov v molekule sa aldózy delia na triózy, tetrózy, pentózy, hexózy, heptózy, októzy atď. Podľa konfigurácie na konfiguračnom atóme uhlíka sa delia na aldózy genetických radov D  a L (monosacharidy). Aldózy genetického radu D možno postupne získať z D-glyceradehydu aplikáciou Fischer-Killianiho meódy alebo Sowdenovej metódy. Podobne sa z L-glyceradehydu získajú L-aldózy.</a:t>
            </a:r>
          </a:p>
          <a:p>
            <a:pPr eaLnBrk="1" hangingPunct="1">
              <a:lnSpc>
                <a:spcPct val="80000"/>
              </a:lnSpc>
            </a:pPr>
            <a:r>
              <a:rPr lang="en-GB" altLang="sk-SK" sz="1800" smtClean="0"/>
              <a:t>Vyššie aldózy sa odvodzujú analogicky a ich názvy sa tvoria pomocou konfiguračných predpôn odvodených od trióz až hexóz: D- resp. L-</a:t>
            </a:r>
            <a:r>
              <a:rPr lang="en-GB" altLang="sk-SK" sz="1800" i="1" smtClean="0"/>
              <a:t>glycero</a:t>
            </a:r>
            <a:r>
              <a:rPr lang="en-GB" altLang="sk-SK" sz="1800" smtClean="0"/>
              <a:t>-, -</a:t>
            </a:r>
            <a:r>
              <a:rPr lang="en-GB" altLang="sk-SK" sz="1800" i="1" smtClean="0"/>
              <a:t>erytro-,</a:t>
            </a:r>
            <a:r>
              <a:rPr lang="en-GB" altLang="sk-SK" sz="1800" smtClean="0"/>
              <a:t>  -</a:t>
            </a:r>
            <a:r>
              <a:rPr lang="en-GB" altLang="sk-SK" sz="1800" i="1" smtClean="0"/>
              <a:t>treo-</a:t>
            </a:r>
            <a:r>
              <a:rPr lang="en-GB" altLang="sk-SK" sz="1800" smtClean="0"/>
              <a:t>, -</a:t>
            </a:r>
            <a:r>
              <a:rPr lang="en-GB" altLang="sk-SK" sz="1800" i="1" smtClean="0"/>
              <a:t>ribo-</a:t>
            </a:r>
            <a:r>
              <a:rPr lang="en-GB" altLang="sk-SK" sz="1800" smtClean="0"/>
              <a:t>, -</a:t>
            </a:r>
            <a:r>
              <a:rPr lang="en-GB" altLang="sk-SK" sz="1800" i="1" smtClean="0"/>
              <a:t>arabino-</a:t>
            </a:r>
            <a:r>
              <a:rPr lang="en-GB" altLang="sk-SK" sz="1800" smtClean="0"/>
              <a:t>, -</a:t>
            </a:r>
            <a:r>
              <a:rPr lang="en-GB" altLang="sk-SK" sz="1800" i="1" smtClean="0"/>
              <a:t>xylo-</a:t>
            </a:r>
            <a:r>
              <a:rPr lang="en-GB" altLang="sk-SK" sz="1800" smtClean="0"/>
              <a:t>, -</a:t>
            </a:r>
            <a:r>
              <a:rPr lang="en-GB" altLang="sk-SK" sz="1800" i="1" smtClean="0"/>
              <a:t>lyxo-</a:t>
            </a:r>
            <a:r>
              <a:rPr lang="en-GB" altLang="sk-SK" sz="1800" smtClean="0"/>
              <a:t>, -</a:t>
            </a:r>
            <a:r>
              <a:rPr lang="en-GB" altLang="sk-SK" sz="1800" i="1" smtClean="0"/>
              <a:t>alo-</a:t>
            </a:r>
            <a:r>
              <a:rPr lang="sk-SK" altLang="sk-SK" sz="1800" i="1" smtClean="0"/>
              <a:t> (-allo-)</a:t>
            </a:r>
            <a:r>
              <a:rPr lang="en-GB" altLang="sk-SK" sz="1800" smtClean="0"/>
              <a:t>, -</a:t>
            </a:r>
            <a:r>
              <a:rPr lang="en-GB" altLang="sk-SK" sz="1800" i="1" smtClean="0"/>
              <a:t>altro-</a:t>
            </a:r>
            <a:r>
              <a:rPr lang="en-GB" altLang="sk-SK" sz="1800" smtClean="0"/>
              <a:t>, -</a:t>
            </a:r>
            <a:r>
              <a:rPr lang="en-GB" altLang="sk-SK" sz="1800" i="1" smtClean="0"/>
              <a:t>gluko-</a:t>
            </a:r>
            <a:r>
              <a:rPr lang="en-GB" altLang="sk-SK" sz="1800" smtClean="0"/>
              <a:t>, -</a:t>
            </a:r>
            <a:r>
              <a:rPr lang="en-GB" altLang="sk-SK" sz="1800" i="1" smtClean="0"/>
              <a:t>mano-</a:t>
            </a:r>
            <a:r>
              <a:rPr lang="en-GB" altLang="sk-SK" sz="1800" smtClean="0"/>
              <a:t> </a:t>
            </a:r>
            <a:r>
              <a:rPr lang="sk-SK" altLang="sk-SK" sz="1800" smtClean="0"/>
              <a:t>  (</a:t>
            </a:r>
            <a:r>
              <a:rPr lang="en-GB" altLang="sk-SK" sz="1800" smtClean="0"/>
              <a:t>-</a:t>
            </a:r>
            <a:r>
              <a:rPr lang="en-GB" altLang="sk-SK" sz="1800" i="1" smtClean="0"/>
              <a:t>man</a:t>
            </a:r>
            <a:r>
              <a:rPr lang="sk-SK" altLang="sk-SK" sz="1800" i="1" smtClean="0"/>
              <a:t>n</a:t>
            </a:r>
            <a:r>
              <a:rPr lang="en-GB" altLang="sk-SK" sz="1800" i="1" smtClean="0"/>
              <a:t>o-</a:t>
            </a:r>
            <a:r>
              <a:rPr lang="sk-SK" altLang="sk-SK" sz="1800" i="1" smtClean="0"/>
              <a:t>)</a:t>
            </a:r>
            <a:r>
              <a:rPr lang="en-GB" altLang="sk-SK" sz="1800" smtClean="0"/>
              <a:t>, -</a:t>
            </a:r>
            <a:r>
              <a:rPr lang="en-GB" altLang="sk-SK" sz="1800" i="1" smtClean="0"/>
              <a:t>gulo-</a:t>
            </a:r>
            <a:r>
              <a:rPr lang="en-GB" altLang="sk-SK" sz="1800" smtClean="0"/>
              <a:t>, -</a:t>
            </a:r>
            <a:r>
              <a:rPr lang="en-GB" altLang="sk-SK" sz="1800" i="1" smtClean="0"/>
              <a:t>ido-</a:t>
            </a:r>
            <a:r>
              <a:rPr lang="en-GB" altLang="sk-SK" sz="1800" smtClean="0"/>
              <a:t>, -</a:t>
            </a:r>
            <a:r>
              <a:rPr lang="en-GB" altLang="sk-SK" sz="1800" i="1" smtClean="0"/>
              <a:t>galakto-</a:t>
            </a:r>
            <a:r>
              <a:rPr lang="en-GB" altLang="sk-SK" sz="1800" smtClean="0"/>
              <a:t> a -</a:t>
            </a:r>
            <a:r>
              <a:rPr lang="en-GB" altLang="sk-SK" sz="1800" i="1" smtClean="0"/>
              <a:t>talo-</a:t>
            </a:r>
            <a:r>
              <a:rPr lang="sk-SK" altLang="sk-SK" sz="1800" smtClean="0"/>
              <a:t>.</a:t>
            </a:r>
            <a:r>
              <a:rPr lang="en-GB" altLang="sk-SK" sz="1800" smtClean="0"/>
              <a:t> Všetky aldózy sú za bežných podmienok v cyklických poloacetálových formách. </a:t>
            </a:r>
            <a:endParaRPr lang="sk-SK" altLang="sk-SK" sz="1800" smtClean="0"/>
          </a:p>
          <a:p>
            <a:pPr eaLnBrk="1" hangingPunct="1">
              <a:lnSpc>
                <a:spcPct val="80000"/>
              </a:lnSpc>
            </a:pPr>
            <a:r>
              <a:rPr lang="en-GB" altLang="sk-SK" sz="1800" smtClean="0"/>
              <a:t>Každá vytvorená cyklická poloacetálová forma aldózy má dva streoizoméry, ktoré sa nazývajú anoméry a ktoré sa navzájom líšia fyzikálnymi a chemickými vlastnosťami. Cyklické poloacetálové formy aldóz sa niekedy zoraďujú do homomorfných radov. Podobným spôsobom sa odvodzujú cyklické poloacetálové štruktúry pre ketózy, kyseliny urónové a iné redukujúce sacharidy.</a:t>
            </a:r>
          </a:p>
          <a:p>
            <a:pPr eaLnBrk="1" hangingPunct="1">
              <a:lnSpc>
                <a:spcPct val="80000"/>
              </a:lnSpc>
            </a:pPr>
            <a:r>
              <a:rPr lang="en-GB" altLang="sk-SK" sz="1800" smtClean="0"/>
              <a:t>Cyklické poloacetálové štruktúry podobne ako cyklohexán alebo cyklopentán nemajú rovinné usporiadanie kruhových atómov ako to znázorňuj</a:t>
            </a:r>
            <a:r>
              <a:rPr lang="sk-SK" altLang="sk-SK" sz="1800" smtClean="0"/>
              <a:t>ú</a:t>
            </a:r>
            <a:r>
              <a:rPr lang="en-GB" altLang="sk-SK" sz="1800" smtClean="0"/>
              <a:t> Haworthove projekčné vzorce. Takto napr. </a:t>
            </a:r>
            <a:r>
              <a:rPr lang="en-GB" altLang="sk-SK" sz="1800" smtClean="0">
                <a:sym typeface="Symbol" pitchFamily="18" charset="2"/>
              </a:rPr>
              <a:t></a:t>
            </a:r>
            <a:r>
              <a:rPr lang="en-GB" altLang="sk-SK" sz="1800" smtClean="0"/>
              <a:t>-D-galaktopyranóza a</a:t>
            </a:r>
            <a:r>
              <a:rPr lang="sk-SK" altLang="sk-SK" sz="1800" smtClean="0"/>
              <a:t>ko aj</a:t>
            </a:r>
            <a:r>
              <a:rPr lang="en-GB" altLang="sk-SK" sz="1800" smtClean="0"/>
              <a:t> najstabilnejšia forma D-glukózy, </a:t>
            </a:r>
            <a:r>
              <a:rPr lang="en-GB" altLang="sk-SK" sz="1800" smtClean="0">
                <a:sym typeface="Symbol" pitchFamily="18" charset="2"/>
              </a:rPr>
              <a:t></a:t>
            </a:r>
            <a:r>
              <a:rPr lang="en-GB" altLang="sk-SK" sz="1800" smtClean="0"/>
              <a:t>-D-glukopyranóza prednostne zaujíma</a:t>
            </a:r>
            <a:r>
              <a:rPr lang="sk-SK" altLang="sk-SK" sz="1800" smtClean="0"/>
              <a:t>jú</a:t>
            </a:r>
            <a:r>
              <a:rPr lang="en-GB" altLang="sk-SK" sz="1800" smtClean="0"/>
              <a:t> najstabilnejšiu stoličkovú konformáciu </a:t>
            </a:r>
            <a:r>
              <a:rPr lang="sk-SK" altLang="sk-SK" sz="1800" baseline="30000" smtClean="0"/>
              <a:t>4</a:t>
            </a:r>
            <a:r>
              <a:rPr lang="sk-SK" altLang="sk-SK" sz="1800" i="1" smtClean="0"/>
              <a:t>C</a:t>
            </a:r>
            <a:r>
              <a:rPr lang="sk-SK" altLang="sk-SK" sz="1800" baseline="-25000" smtClean="0"/>
              <a:t>1</a:t>
            </a:r>
            <a:r>
              <a:rPr lang="en-GB" altLang="sk-SK" sz="1800" smtClean="0"/>
              <a:t>. Priestorové usporiadanie substituentov v prednostne zaujatej konformácii určuje stabilitu a celkovú reaktivitu aldóz ako i iných sacharidov v cyklických formách.</a:t>
            </a:r>
          </a:p>
          <a:p>
            <a:pPr eaLnBrk="1" hangingPunct="1">
              <a:lnSpc>
                <a:spcPct val="80000"/>
              </a:lnSpc>
            </a:pPr>
            <a:r>
              <a:rPr lang="en-GB" altLang="sk-SK" sz="1800" smtClean="0"/>
              <a:t>Redukciou aldóz sa získavajú alditoly, oxidáciou koncových atómov uhlíka vznikajú kyseliny aldónové, kyselin</a:t>
            </a:r>
            <a:r>
              <a:rPr lang="sk-SK" altLang="sk-SK" sz="1800" smtClean="0"/>
              <a:t>y</a:t>
            </a:r>
            <a:r>
              <a:rPr lang="en-GB" altLang="sk-SK" sz="1800" smtClean="0"/>
              <a:t> urónové alebo kyseliny aldarové. </a:t>
            </a:r>
            <a:endParaRPr lang="sk-SK" altLang="sk-SK" sz="1800" smtClean="0"/>
          </a:p>
        </p:txBody>
      </p:sp>
    </p:spTree>
    <p:extLst>
      <p:ext uri="{BB962C8B-B14F-4D97-AF65-F5344CB8AC3E}">
        <p14:creationId xmlns:p14="http://schemas.microsoft.com/office/powerpoint/2010/main" val="2416893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777875"/>
          </a:xfrm>
        </p:spPr>
        <p:txBody>
          <a:bodyPr/>
          <a:lstStyle/>
          <a:p>
            <a:pPr eaLnBrk="1" hangingPunct="1"/>
            <a:r>
              <a:rPr lang="sk-SK" altLang="sk-SK" sz="2800" b="1" smtClean="0"/>
              <a:t>K</a:t>
            </a:r>
            <a:r>
              <a:rPr lang="en-GB" altLang="sk-SK" sz="2800" b="1" smtClean="0"/>
              <a:t>etózy</a:t>
            </a:r>
            <a:r>
              <a:rPr lang="en-GB" altLang="sk-SK" smtClean="0"/>
              <a:t> </a:t>
            </a:r>
            <a:endParaRPr lang="sk-SK" altLang="sk-SK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507365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sk-SK" altLang="sk-SK" sz="2000" smtClean="0"/>
              <a:t>P</a:t>
            </a:r>
            <a:r>
              <a:rPr lang="en-GB" altLang="sk-SK" sz="2000" smtClean="0"/>
              <a:t>olyhydroxykarbonylové zlúčeniny všeobecného vzorca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sk-SK" altLang="sk-SK" sz="2000" smtClean="0"/>
              <a:t>	</a:t>
            </a:r>
            <a:r>
              <a:rPr lang="en-GB" altLang="sk-SK" sz="2000" smtClean="0"/>
              <a:t>C</a:t>
            </a:r>
            <a:r>
              <a:rPr lang="en-GB" altLang="sk-SK" sz="2000" baseline="-25000" smtClean="0"/>
              <a:t>n</a:t>
            </a:r>
            <a:r>
              <a:rPr lang="en-GB" altLang="sk-SK" sz="2000" smtClean="0"/>
              <a:t>H</a:t>
            </a:r>
            <a:r>
              <a:rPr lang="en-GB" altLang="sk-SK" sz="2000" baseline="-25000" smtClean="0"/>
              <a:t>2n</a:t>
            </a:r>
            <a:r>
              <a:rPr lang="en-GB" altLang="sk-SK" sz="2000" smtClean="0"/>
              <a:t>O</a:t>
            </a:r>
            <a:r>
              <a:rPr lang="en-GB" altLang="sk-SK" sz="2000" baseline="-25000" smtClean="0"/>
              <a:t>n</a:t>
            </a:r>
            <a:r>
              <a:rPr lang="en-GB" altLang="sk-SK" sz="2000" smtClean="0"/>
              <a:t> skupiny monosacharidy, ktoré majú karbonylovú skupinu mimo terminálnej polohy nevetveného uhlíkového reťazca (polyhydroxyketóny). </a:t>
            </a:r>
            <a:endParaRPr lang="sk-SK" altLang="sk-SK" sz="20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GB" altLang="sk-SK" sz="2000" smtClean="0"/>
          </a:p>
          <a:p>
            <a:pPr eaLnBrk="1" hangingPunct="1">
              <a:lnSpc>
                <a:spcPct val="80000"/>
              </a:lnSpc>
            </a:pPr>
            <a:r>
              <a:rPr lang="en-GB" altLang="sk-SK" sz="2000" smtClean="0"/>
              <a:t>Podľa počtu atómov uhlíka v molekule sa delia na dihydroxyacetón, tetrulózy, pentulózy, hexulózy, heptulózy, oktulózy, atď. Podľa polohy karbonylovej skupiny v uhlíkovom reťazci sa delia na 2-ketózy (-2-ulózy), 3-ketózy (-3-ulózy), 4-ketózy (-4-ulózy), atď. Najvýznamnejšie a najfrekventovanejšie sú 2-ketózy, Genetické rady D</a:t>
            </a:r>
            <a:r>
              <a:rPr lang="sk-SK" altLang="sk-SK" sz="2000" smtClean="0"/>
              <a:t>-</a:t>
            </a:r>
            <a:r>
              <a:rPr lang="en-GB" altLang="sk-SK" sz="2000" smtClean="0"/>
              <a:t> a  L</a:t>
            </a:r>
            <a:r>
              <a:rPr lang="sk-SK" altLang="sk-SK" sz="2000" smtClean="0"/>
              <a:t>-</a:t>
            </a:r>
            <a:r>
              <a:rPr lang="en-GB" altLang="sk-SK" sz="2000" smtClean="0"/>
              <a:t>2-ketóz sa odvodzujú od dihydroxyacetónu </a:t>
            </a:r>
            <a:r>
              <a:rPr lang="sk-SK" altLang="sk-SK" sz="2000" smtClean="0"/>
              <a:t>podobne ako vyššie aldózy od glyceraldehydu</a:t>
            </a:r>
            <a:r>
              <a:rPr lang="en-GB" altLang="sk-SK" sz="2000" smtClean="0"/>
              <a:t>.</a:t>
            </a:r>
            <a:endParaRPr lang="sk-SK" altLang="sk-SK" sz="2000" smtClean="0"/>
          </a:p>
          <a:p>
            <a:pPr eaLnBrk="1" hangingPunct="1">
              <a:lnSpc>
                <a:spcPct val="80000"/>
              </a:lnSpc>
            </a:pPr>
            <a:endParaRPr lang="en-GB" altLang="sk-SK" sz="2000" smtClean="0"/>
          </a:p>
          <a:p>
            <a:pPr eaLnBrk="1" hangingPunct="1">
              <a:lnSpc>
                <a:spcPct val="80000"/>
              </a:lnSpc>
            </a:pPr>
            <a:r>
              <a:rPr lang="en-GB" altLang="sk-SK" sz="2000" smtClean="0"/>
              <a:t>Cyklické poloacetálové štruktúry ketóz sa odvodzujú podobne ako u aldóz. Reakcie ketóz sú podobné ako u aldóz s výnimkou ich redukcie</a:t>
            </a:r>
            <a:r>
              <a:rPr lang="sk-SK" altLang="sk-SK" sz="2000" smtClean="0"/>
              <a:t>, kde vznikajú dva epimérne alditoly</a:t>
            </a:r>
            <a:r>
              <a:rPr lang="en-GB" altLang="sk-SK" sz="2000" smtClean="0"/>
              <a:t> (p. alditoly).</a:t>
            </a:r>
            <a:endParaRPr lang="sk-SK" altLang="sk-SK" sz="2000" smtClean="0"/>
          </a:p>
        </p:txBody>
      </p:sp>
    </p:spTree>
    <p:extLst>
      <p:ext uri="{BB962C8B-B14F-4D97-AF65-F5344CB8AC3E}">
        <p14:creationId xmlns:p14="http://schemas.microsoft.com/office/powerpoint/2010/main" val="3436820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altLang="sk-SK" smtClean="0"/>
              <a:t> </a:t>
            </a:r>
          </a:p>
        </p:txBody>
      </p:sp>
      <p:sp>
        <p:nvSpPr>
          <p:cNvPr id="6147" name="Text Box 4"/>
          <p:cNvSpPr txBox="1">
            <a:spLocks noChangeArrowheads="1"/>
          </p:cNvSpPr>
          <p:nvPr/>
        </p:nvSpPr>
        <p:spPr bwMode="auto">
          <a:xfrm>
            <a:off x="323850" y="260350"/>
            <a:ext cx="1727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sk-SK" altLang="sk-SK" sz="1800" b="1"/>
              <a:t>D-ketózy</a:t>
            </a:r>
          </a:p>
        </p:txBody>
      </p:sp>
      <p:sp>
        <p:nvSpPr>
          <p:cNvPr id="6148" name="Text Box 5"/>
          <p:cNvSpPr txBox="1">
            <a:spLocks noChangeArrowheads="1"/>
          </p:cNvSpPr>
          <p:nvPr/>
        </p:nvSpPr>
        <p:spPr bwMode="auto">
          <a:xfrm>
            <a:off x="250825" y="836613"/>
            <a:ext cx="2376488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sk-SK" altLang="sk-SK" sz="1800"/>
              <a:t>názvoslovná prípona „-ulóza“</a:t>
            </a:r>
          </a:p>
        </p:txBody>
      </p:sp>
      <p:graphicFrame>
        <p:nvGraphicFramePr>
          <p:cNvPr id="6149" name="Object 7"/>
          <p:cNvGraphicFramePr>
            <a:graphicFrameLocks noGrp="1" noChangeAspect="1"/>
          </p:cNvGraphicFramePr>
          <p:nvPr>
            <p:ph idx="1"/>
          </p:nvPr>
        </p:nvGraphicFramePr>
        <p:xfrm>
          <a:off x="625475" y="227013"/>
          <a:ext cx="7818438" cy="6303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1" name="ISIS/Draw Sketch" r:id="rId3" imgW="5741670" imgH="4631690" progId="ISISServer">
                  <p:embed/>
                </p:oleObj>
              </mc:Choice>
              <mc:Fallback>
                <p:oleObj name="ISIS/Draw Sketch" r:id="rId3" imgW="5741670" imgH="4631690" progId="ISISServer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5475" y="227013"/>
                        <a:ext cx="7818438" cy="6303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7581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sk-SK" smtClean="0"/>
              <a:t> </a:t>
            </a:r>
            <a:endParaRPr lang="sk-SK" altLang="sk-SK" smtClean="0"/>
          </a:p>
        </p:txBody>
      </p:sp>
      <p:pic>
        <p:nvPicPr>
          <p:cNvPr id="9219" name="Picture 3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765175"/>
            <a:ext cx="9901238" cy="4506913"/>
          </a:xfrm>
        </p:spPr>
      </p:pic>
      <p:sp>
        <p:nvSpPr>
          <p:cNvPr id="9220" name="Line 16"/>
          <p:cNvSpPr>
            <a:spLocks noChangeShapeType="1"/>
          </p:cNvSpPr>
          <p:nvPr/>
        </p:nvSpPr>
        <p:spPr bwMode="auto">
          <a:xfrm>
            <a:off x="1692275" y="2852738"/>
            <a:ext cx="55435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k-SK"/>
          </a:p>
        </p:txBody>
      </p:sp>
      <p:sp>
        <p:nvSpPr>
          <p:cNvPr id="9221" name="Line 17"/>
          <p:cNvSpPr>
            <a:spLocks noChangeShapeType="1"/>
          </p:cNvSpPr>
          <p:nvPr/>
        </p:nvSpPr>
        <p:spPr bwMode="auto">
          <a:xfrm>
            <a:off x="1692275" y="2852738"/>
            <a:ext cx="0" cy="720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k-SK"/>
          </a:p>
        </p:txBody>
      </p:sp>
      <p:sp>
        <p:nvSpPr>
          <p:cNvPr id="9222" name="Line 18"/>
          <p:cNvSpPr>
            <a:spLocks noChangeShapeType="1"/>
          </p:cNvSpPr>
          <p:nvPr/>
        </p:nvSpPr>
        <p:spPr bwMode="auto">
          <a:xfrm>
            <a:off x="1692275" y="3573463"/>
            <a:ext cx="55435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k-SK"/>
          </a:p>
        </p:txBody>
      </p:sp>
      <p:sp>
        <p:nvSpPr>
          <p:cNvPr id="9223" name="Line 19"/>
          <p:cNvSpPr>
            <a:spLocks noChangeShapeType="1"/>
          </p:cNvSpPr>
          <p:nvPr/>
        </p:nvSpPr>
        <p:spPr bwMode="auto">
          <a:xfrm flipV="1">
            <a:off x="7235825" y="2852738"/>
            <a:ext cx="0" cy="720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k-SK"/>
          </a:p>
        </p:txBody>
      </p:sp>
      <p:sp>
        <p:nvSpPr>
          <p:cNvPr id="9224" name="Line 20"/>
          <p:cNvSpPr>
            <a:spLocks noChangeShapeType="1"/>
          </p:cNvSpPr>
          <p:nvPr/>
        </p:nvSpPr>
        <p:spPr bwMode="auto">
          <a:xfrm>
            <a:off x="1692275" y="3573463"/>
            <a:ext cx="0" cy="360362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k-SK"/>
          </a:p>
        </p:txBody>
      </p:sp>
      <p:sp>
        <p:nvSpPr>
          <p:cNvPr id="9225" name="Line 21"/>
          <p:cNvSpPr>
            <a:spLocks noChangeShapeType="1"/>
          </p:cNvSpPr>
          <p:nvPr/>
        </p:nvSpPr>
        <p:spPr bwMode="auto">
          <a:xfrm>
            <a:off x="1692275" y="3933825"/>
            <a:ext cx="554355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k-SK"/>
          </a:p>
        </p:txBody>
      </p:sp>
      <p:sp>
        <p:nvSpPr>
          <p:cNvPr id="9226" name="Line 22"/>
          <p:cNvSpPr>
            <a:spLocks noChangeShapeType="1"/>
          </p:cNvSpPr>
          <p:nvPr/>
        </p:nvSpPr>
        <p:spPr bwMode="auto">
          <a:xfrm flipV="1">
            <a:off x="7235825" y="3573463"/>
            <a:ext cx="0" cy="360362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k-SK"/>
          </a:p>
        </p:txBody>
      </p:sp>
      <p:sp>
        <p:nvSpPr>
          <p:cNvPr id="9227" name="Line 24"/>
          <p:cNvSpPr>
            <a:spLocks noChangeShapeType="1"/>
          </p:cNvSpPr>
          <p:nvPr/>
        </p:nvSpPr>
        <p:spPr bwMode="auto">
          <a:xfrm>
            <a:off x="1692275" y="2852738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k-SK"/>
          </a:p>
        </p:txBody>
      </p:sp>
      <p:sp>
        <p:nvSpPr>
          <p:cNvPr id="9228" name="Line 25"/>
          <p:cNvSpPr>
            <a:spLocks noChangeShapeType="1"/>
          </p:cNvSpPr>
          <p:nvPr/>
        </p:nvSpPr>
        <p:spPr bwMode="auto">
          <a:xfrm flipV="1">
            <a:off x="1692275" y="3141663"/>
            <a:ext cx="0" cy="7143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k-SK"/>
          </a:p>
        </p:txBody>
      </p:sp>
      <p:sp>
        <p:nvSpPr>
          <p:cNvPr id="9229" name="Text Box 26"/>
          <p:cNvSpPr txBox="1">
            <a:spLocks noChangeArrowheads="1"/>
          </p:cNvSpPr>
          <p:nvPr/>
        </p:nvSpPr>
        <p:spPr bwMode="auto">
          <a:xfrm>
            <a:off x="611188" y="5157788"/>
            <a:ext cx="8137525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sk-SK" altLang="sk-SK" sz="1800"/>
              <a:t>Prakticky významné sú iba furanózy a pyranózy, ktoré vznikajú spontánnou cyklizáciou acyklických foriem acyklických foriem redukujúcich sacharidov (aldóz alebo ketóz).</a:t>
            </a:r>
          </a:p>
        </p:txBody>
      </p:sp>
      <p:sp>
        <p:nvSpPr>
          <p:cNvPr id="9230" name="Text Box 27"/>
          <p:cNvSpPr txBox="1">
            <a:spLocks noChangeArrowheads="1"/>
          </p:cNvSpPr>
          <p:nvPr/>
        </p:nvSpPr>
        <p:spPr bwMode="auto">
          <a:xfrm>
            <a:off x="250825" y="908050"/>
            <a:ext cx="7345363" cy="457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sk-SK" altLang="sk-SK" sz="2400"/>
              <a:t>Veľkosť kruhu cyklických foriem monosacharidov</a:t>
            </a:r>
          </a:p>
        </p:txBody>
      </p:sp>
    </p:spTree>
    <p:extLst>
      <p:ext uri="{BB962C8B-B14F-4D97-AF65-F5344CB8AC3E}">
        <p14:creationId xmlns:p14="http://schemas.microsoft.com/office/powerpoint/2010/main" val="2248646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altLang="sk-SK" smtClean="0"/>
              <a:t> </a:t>
            </a:r>
          </a:p>
        </p:txBody>
      </p:sp>
      <p:sp>
        <p:nvSpPr>
          <p:cNvPr id="11267" name="Rectangle 4"/>
          <p:cNvSpPr>
            <a:spLocks noChangeArrowheads="1"/>
          </p:cNvSpPr>
          <p:nvPr/>
        </p:nvSpPr>
        <p:spPr bwMode="auto">
          <a:xfrm>
            <a:off x="3132138" y="546100"/>
            <a:ext cx="291941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1800" b="1"/>
              <a:t>Cyklické formy </a:t>
            </a:r>
            <a:r>
              <a:rPr lang="sk-SK" altLang="sk-SK" sz="1800" b="1">
                <a:sym typeface="Symbol" pitchFamily="18" charset="2"/>
              </a:rPr>
              <a:t>-</a:t>
            </a:r>
            <a:r>
              <a:rPr lang="sk-SK" altLang="sk-SK" sz="1800" b="1"/>
              <a:t>D-ketóz</a:t>
            </a:r>
          </a:p>
        </p:txBody>
      </p:sp>
      <p:graphicFrame>
        <p:nvGraphicFramePr>
          <p:cNvPr id="11268" name="Object 6"/>
          <p:cNvGraphicFramePr>
            <a:graphicFrameLocks noGrp="1" noChangeAspect="1"/>
          </p:cNvGraphicFramePr>
          <p:nvPr>
            <p:ph idx="1"/>
          </p:nvPr>
        </p:nvGraphicFramePr>
        <p:xfrm>
          <a:off x="755650" y="1276350"/>
          <a:ext cx="7561263" cy="4983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5" name="ISIS/Draw Sketch" r:id="rId3" imgW="5028564" imgH="3316767" progId="ISISServer">
                  <p:embed/>
                </p:oleObj>
              </mc:Choice>
              <mc:Fallback>
                <p:oleObj name="ISIS/Draw Sketch" r:id="rId3" imgW="5028564" imgH="3316767" progId="ISISServer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1276350"/>
                        <a:ext cx="7561263" cy="4983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70244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altLang="sk-SK" smtClean="0"/>
              <a:t> 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36513" y="504056"/>
            <a:ext cx="9180513" cy="594928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sk-SK" altLang="sk-SK" sz="1800" b="1" dirty="0" smtClean="0"/>
              <a:t>	</a:t>
            </a:r>
            <a:r>
              <a:rPr lang="en-GB" altLang="sk-SK" sz="1800" b="1" dirty="0" err="1" smtClean="0"/>
              <a:t>aldózy</a:t>
            </a:r>
            <a:r>
              <a:rPr lang="en-GB" altLang="sk-SK" sz="1800" dirty="0" smtClean="0"/>
              <a:t> - </a:t>
            </a:r>
            <a:r>
              <a:rPr lang="en-GB" altLang="sk-SK" sz="1800" dirty="0" err="1" smtClean="0"/>
              <a:t>polyhydroxykabonylové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zlúčeniny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všeobecného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vzorca</a:t>
            </a:r>
            <a:r>
              <a:rPr lang="en-GB" altLang="sk-SK" sz="1800" dirty="0" smtClean="0"/>
              <a:t> C</a:t>
            </a:r>
            <a:r>
              <a:rPr lang="en-GB" altLang="sk-SK" sz="1800" baseline="-25000" dirty="0" smtClean="0"/>
              <a:t>n</a:t>
            </a:r>
            <a:r>
              <a:rPr lang="en-GB" altLang="sk-SK" sz="1800" dirty="0" smtClean="0"/>
              <a:t>H</a:t>
            </a:r>
            <a:r>
              <a:rPr lang="en-GB" altLang="sk-SK" sz="1800" baseline="-25000" dirty="0" smtClean="0"/>
              <a:t>2n</a:t>
            </a:r>
            <a:r>
              <a:rPr lang="en-GB" altLang="sk-SK" sz="1800" dirty="0" smtClean="0"/>
              <a:t>O</a:t>
            </a:r>
            <a:r>
              <a:rPr lang="en-GB" altLang="sk-SK" sz="1800" baseline="-25000" dirty="0" smtClean="0"/>
              <a:t>n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patriace</a:t>
            </a:r>
            <a:r>
              <a:rPr lang="en-GB" altLang="sk-SK" sz="1800" dirty="0" smtClean="0"/>
              <a:t> </a:t>
            </a:r>
            <a:r>
              <a:rPr lang="sk-SK" altLang="sk-SK" sz="1800" dirty="0" smtClean="0"/>
              <a:t>medzi </a:t>
            </a:r>
            <a:r>
              <a:rPr lang="en-GB" altLang="sk-SK" sz="1800" dirty="0" err="1" smtClean="0"/>
              <a:t>monosacharidy</a:t>
            </a:r>
            <a:r>
              <a:rPr lang="en-GB" altLang="sk-SK" sz="1800" dirty="0" smtClean="0"/>
              <a:t>, </a:t>
            </a:r>
            <a:r>
              <a:rPr lang="en-GB" altLang="sk-SK" sz="1800" dirty="0" err="1" smtClean="0"/>
              <a:t>ktoré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majú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karbonylovú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skupinu</a:t>
            </a:r>
            <a:r>
              <a:rPr lang="en-GB" altLang="sk-SK" sz="1800" dirty="0" smtClean="0"/>
              <a:t> v </a:t>
            </a:r>
            <a:r>
              <a:rPr lang="en-GB" altLang="sk-SK" sz="1800" dirty="0" err="1" smtClean="0"/>
              <a:t>koncovej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polohe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nevetveného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reťazca</a:t>
            </a:r>
            <a:r>
              <a:rPr lang="en-GB" altLang="sk-SK" sz="1800" dirty="0" smtClean="0"/>
              <a:t> (</a:t>
            </a:r>
            <a:r>
              <a:rPr lang="en-GB" altLang="sk-SK" sz="1800" dirty="0" err="1" smtClean="0"/>
              <a:t>polyhydroxyaldehydy</a:t>
            </a:r>
            <a:r>
              <a:rPr lang="en-GB" altLang="sk-SK" sz="1800" dirty="0" smtClean="0"/>
              <a:t>).</a:t>
            </a:r>
          </a:p>
          <a:p>
            <a:pPr eaLnBrk="1" hangingPunct="1">
              <a:lnSpc>
                <a:spcPct val="80000"/>
              </a:lnSpc>
            </a:pPr>
            <a:r>
              <a:rPr lang="en-GB" altLang="sk-SK" sz="1800" dirty="0" err="1" smtClean="0"/>
              <a:t>Podľa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počtu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atómov</a:t>
            </a:r>
            <a:r>
              <a:rPr lang="en-GB" altLang="sk-SK" sz="1800" dirty="0" smtClean="0"/>
              <a:t> v </a:t>
            </a:r>
            <a:r>
              <a:rPr lang="en-GB" altLang="sk-SK" sz="1800" dirty="0" err="1" smtClean="0"/>
              <a:t>molekule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sa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aldózy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delia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na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triózy</a:t>
            </a:r>
            <a:r>
              <a:rPr lang="en-GB" altLang="sk-SK" sz="1800" dirty="0" smtClean="0"/>
              <a:t>, </a:t>
            </a:r>
            <a:r>
              <a:rPr lang="en-GB" altLang="sk-SK" sz="1800" dirty="0" err="1" smtClean="0"/>
              <a:t>tetrózy</a:t>
            </a:r>
            <a:r>
              <a:rPr lang="en-GB" altLang="sk-SK" sz="1800" dirty="0" smtClean="0"/>
              <a:t>, </a:t>
            </a:r>
            <a:r>
              <a:rPr lang="en-GB" altLang="sk-SK" sz="1800" dirty="0" err="1" smtClean="0"/>
              <a:t>pentózy</a:t>
            </a:r>
            <a:r>
              <a:rPr lang="en-GB" altLang="sk-SK" sz="1800" dirty="0" smtClean="0"/>
              <a:t>, </a:t>
            </a:r>
            <a:r>
              <a:rPr lang="en-GB" altLang="sk-SK" sz="1800" dirty="0" err="1" smtClean="0"/>
              <a:t>hexózy</a:t>
            </a:r>
            <a:r>
              <a:rPr lang="en-GB" altLang="sk-SK" sz="1800" dirty="0" smtClean="0"/>
              <a:t>, </a:t>
            </a:r>
            <a:r>
              <a:rPr lang="en-GB" altLang="sk-SK" sz="1800" dirty="0" err="1" smtClean="0"/>
              <a:t>heptózy</a:t>
            </a:r>
            <a:r>
              <a:rPr lang="en-GB" altLang="sk-SK" sz="1800" dirty="0" smtClean="0"/>
              <a:t>, </a:t>
            </a:r>
            <a:r>
              <a:rPr lang="en-GB" altLang="sk-SK" sz="1800" dirty="0" err="1" smtClean="0"/>
              <a:t>októzy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atď</a:t>
            </a:r>
            <a:r>
              <a:rPr lang="en-GB" altLang="sk-SK" sz="1800" dirty="0" smtClean="0"/>
              <a:t>. </a:t>
            </a:r>
            <a:r>
              <a:rPr lang="en-GB" altLang="sk-SK" sz="1800" dirty="0" err="1" smtClean="0"/>
              <a:t>Podľa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konfigurácie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na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konfiguračnom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atóme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uhlíka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sa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delia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na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aldózy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genetických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radov</a:t>
            </a:r>
            <a:r>
              <a:rPr lang="en-GB" altLang="sk-SK" sz="1800" dirty="0" smtClean="0"/>
              <a:t> D  a L (</a:t>
            </a:r>
            <a:r>
              <a:rPr lang="en-GB" altLang="sk-SK" sz="1800" dirty="0" err="1" smtClean="0"/>
              <a:t>monosacharidy</a:t>
            </a:r>
            <a:r>
              <a:rPr lang="en-GB" altLang="sk-SK" sz="1800" dirty="0" smtClean="0"/>
              <a:t>). </a:t>
            </a:r>
            <a:r>
              <a:rPr lang="en-GB" altLang="sk-SK" sz="1800" dirty="0" err="1" smtClean="0"/>
              <a:t>Aldózy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genetického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radu</a:t>
            </a:r>
            <a:r>
              <a:rPr lang="en-GB" altLang="sk-SK" sz="1800" dirty="0" smtClean="0"/>
              <a:t> D </a:t>
            </a:r>
            <a:r>
              <a:rPr lang="en-GB" altLang="sk-SK" sz="1800" dirty="0" err="1" smtClean="0"/>
              <a:t>možno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postupne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získať</a:t>
            </a:r>
            <a:r>
              <a:rPr lang="en-GB" altLang="sk-SK" sz="1800" dirty="0" smtClean="0"/>
              <a:t> z D-</a:t>
            </a:r>
            <a:r>
              <a:rPr lang="en-GB" altLang="sk-SK" sz="1800" dirty="0" err="1" smtClean="0"/>
              <a:t>glyceradehydu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aplikáciou</a:t>
            </a:r>
            <a:r>
              <a:rPr lang="en-GB" altLang="sk-SK" sz="1800" dirty="0" smtClean="0"/>
              <a:t> Fischer-</a:t>
            </a:r>
            <a:r>
              <a:rPr lang="en-GB" altLang="sk-SK" sz="1800" dirty="0" err="1" smtClean="0"/>
              <a:t>Killianiho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meódy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alebo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Sowdenovej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metódy</a:t>
            </a:r>
            <a:r>
              <a:rPr lang="en-GB" altLang="sk-SK" sz="1800" dirty="0" smtClean="0"/>
              <a:t>. </a:t>
            </a:r>
            <a:r>
              <a:rPr lang="en-GB" altLang="sk-SK" sz="1800" dirty="0" err="1" smtClean="0"/>
              <a:t>Podobne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sa</a:t>
            </a:r>
            <a:r>
              <a:rPr lang="en-GB" altLang="sk-SK" sz="1800" dirty="0" smtClean="0"/>
              <a:t> z L-</a:t>
            </a:r>
            <a:r>
              <a:rPr lang="en-GB" altLang="sk-SK" sz="1800" dirty="0" err="1" smtClean="0"/>
              <a:t>glyceradehydu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získajú</a:t>
            </a:r>
            <a:r>
              <a:rPr lang="en-GB" altLang="sk-SK" sz="1800" dirty="0" smtClean="0"/>
              <a:t> L-</a:t>
            </a:r>
            <a:r>
              <a:rPr lang="en-GB" altLang="sk-SK" sz="1800" dirty="0" err="1" smtClean="0"/>
              <a:t>aldózy</a:t>
            </a:r>
            <a:r>
              <a:rPr lang="en-GB" altLang="sk-SK" sz="1800" dirty="0" smtClean="0"/>
              <a:t>.</a:t>
            </a:r>
          </a:p>
          <a:p>
            <a:pPr eaLnBrk="1" hangingPunct="1">
              <a:lnSpc>
                <a:spcPct val="80000"/>
              </a:lnSpc>
            </a:pPr>
            <a:r>
              <a:rPr lang="en-GB" altLang="sk-SK" sz="1800" dirty="0" err="1" smtClean="0"/>
              <a:t>Vyššie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aldózy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sa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odvodzujú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analogicky</a:t>
            </a:r>
            <a:r>
              <a:rPr lang="en-GB" altLang="sk-SK" sz="1800" dirty="0" smtClean="0"/>
              <a:t> a </a:t>
            </a:r>
            <a:r>
              <a:rPr lang="en-GB" altLang="sk-SK" sz="1800" dirty="0" err="1" smtClean="0"/>
              <a:t>ich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názvy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sa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tvoria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pomocou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konfiguračných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predpôn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odvodených</a:t>
            </a:r>
            <a:r>
              <a:rPr lang="en-GB" altLang="sk-SK" sz="1800" dirty="0" smtClean="0"/>
              <a:t> od </a:t>
            </a:r>
            <a:r>
              <a:rPr lang="en-GB" altLang="sk-SK" sz="1800" dirty="0" err="1" smtClean="0"/>
              <a:t>trióz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až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hexóz</a:t>
            </a:r>
            <a:r>
              <a:rPr lang="en-GB" altLang="sk-SK" sz="1800" dirty="0" smtClean="0"/>
              <a:t>: D- resp. L-</a:t>
            </a:r>
            <a:r>
              <a:rPr lang="en-GB" altLang="sk-SK" sz="1800" i="1" dirty="0" err="1" smtClean="0"/>
              <a:t>glycero</a:t>
            </a:r>
            <a:r>
              <a:rPr lang="en-GB" altLang="sk-SK" sz="1800" dirty="0" smtClean="0"/>
              <a:t>-, -</a:t>
            </a:r>
            <a:r>
              <a:rPr lang="en-GB" altLang="sk-SK" sz="1800" i="1" dirty="0" err="1" smtClean="0"/>
              <a:t>erytro</a:t>
            </a:r>
            <a:r>
              <a:rPr lang="en-GB" altLang="sk-SK" sz="1800" i="1" dirty="0" smtClean="0"/>
              <a:t>-,</a:t>
            </a:r>
            <a:r>
              <a:rPr lang="en-GB" altLang="sk-SK" sz="1800" dirty="0" smtClean="0"/>
              <a:t>  -</a:t>
            </a:r>
            <a:r>
              <a:rPr lang="en-GB" altLang="sk-SK" sz="1800" i="1" dirty="0" err="1" smtClean="0"/>
              <a:t>treo</a:t>
            </a:r>
            <a:r>
              <a:rPr lang="en-GB" altLang="sk-SK" sz="1800" i="1" dirty="0" smtClean="0"/>
              <a:t>-</a:t>
            </a:r>
            <a:r>
              <a:rPr lang="en-GB" altLang="sk-SK" sz="1800" dirty="0" smtClean="0"/>
              <a:t>, -</a:t>
            </a:r>
            <a:r>
              <a:rPr lang="en-GB" altLang="sk-SK" sz="1800" i="1" dirty="0" err="1" smtClean="0"/>
              <a:t>ribo</a:t>
            </a:r>
            <a:r>
              <a:rPr lang="en-GB" altLang="sk-SK" sz="1800" i="1" dirty="0" smtClean="0"/>
              <a:t>-</a:t>
            </a:r>
            <a:r>
              <a:rPr lang="en-GB" altLang="sk-SK" sz="1800" dirty="0" smtClean="0"/>
              <a:t>, -</a:t>
            </a:r>
            <a:r>
              <a:rPr lang="en-GB" altLang="sk-SK" sz="1800" i="1" dirty="0" err="1" smtClean="0"/>
              <a:t>arabino</a:t>
            </a:r>
            <a:r>
              <a:rPr lang="en-GB" altLang="sk-SK" sz="1800" i="1" dirty="0" smtClean="0"/>
              <a:t>-</a:t>
            </a:r>
            <a:r>
              <a:rPr lang="en-GB" altLang="sk-SK" sz="1800" dirty="0" smtClean="0"/>
              <a:t>, -</a:t>
            </a:r>
            <a:r>
              <a:rPr lang="en-GB" altLang="sk-SK" sz="1800" i="1" dirty="0" err="1" smtClean="0"/>
              <a:t>xylo</a:t>
            </a:r>
            <a:r>
              <a:rPr lang="en-GB" altLang="sk-SK" sz="1800" i="1" dirty="0" smtClean="0"/>
              <a:t>-</a:t>
            </a:r>
            <a:r>
              <a:rPr lang="en-GB" altLang="sk-SK" sz="1800" dirty="0" smtClean="0"/>
              <a:t>, -</a:t>
            </a:r>
            <a:r>
              <a:rPr lang="en-GB" altLang="sk-SK" sz="1800" i="1" dirty="0" err="1" smtClean="0"/>
              <a:t>lyxo</a:t>
            </a:r>
            <a:r>
              <a:rPr lang="en-GB" altLang="sk-SK" sz="1800" i="1" dirty="0" smtClean="0"/>
              <a:t>-</a:t>
            </a:r>
            <a:r>
              <a:rPr lang="en-GB" altLang="sk-SK" sz="1800" dirty="0" smtClean="0"/>
              <a:t>, -</a:t>
            </a:r>
            <a:r>
              <a:rPr lang="en-GB" altLang="sk-SK" sz="1800" i="1" dirty="0" err="1" smtClean="0"/>
              <a:t>alo</a:t>
            </a:r>
            <a:r>
              <a:rPr lang="en-GB" altLang="sk-SK" sz="1800" i="1" dirty="0" smtClean="0"/>
              <a:t>-</a:t>
            </a:r>
            <a:r>
              <a:rPr lang="sk-SK" altLang="sk-SK" sz="1800" i="1" dirty="0" smtClean="0"/>
              <a:t> (-allo-)</a:t>
            </a:r>
            <a:r>
              <a:rPr lang="en-GB" altLang="sk-SK" sz="1800" dirty="0" smtClean="0"/>
              <a:t>, -</a:t>
            </a:r>
            <a:r>
              <a:rPr lang="en-GB" altLang="sk-SK" sz="1800" i="1" dirty="0" err="1" smtClean="0"/>
              <a:t>altro</a:t>
            </a:r>
            <a:r>
              <a:rPr lang="en-GB" altLang="sk-SK" sz="1800" i="1" dirty="0" smtClean="0"/>
              <a:t>-</a:t>
            </a:r>
            <a:r>
              <a:rPr lang="en-GB" altLang="sk-SK" sz="1800" dirty="0" smtClean="0"/>
              <a:t>, -</a:t>
            </a:r>
            <a:r>
              <a:rPr lang="en-GB" altLang="sk-SK" sz="1800" i="1" dirty="0" err="1" smtClean="0"/>
              <a:t>gluko</a:t>
            </a:r>
            <a:r>
              <a:rPr lang="en-GB" altLang="sk-SK" sz="1800" i="1" dirty="0" smtClean="0"/>
              <a:t>-</a:t>
            </a:r>
            <a:r>
              <a:rPr lang="en-GB" altLang="sk-SK" sz="1800" dirty="0" smtClean="0"/>
              <a:t>, -</a:t>
            </a:r>
            <a:r>
              <a:rPr lang="en-GB" altLang="sk-SK" sz="1800" i="1" dirty="0" err="1" smtClean="0"/>
              <a:t>mano</a:t>
            </a:r>
            <a:r>
              <a:rPr lang="en-GB" altLang="sk-SK" sz="1800" i="1" dirty="0" smtClean="0"/>
              <a:t>-</a:t>
            </a:r>
            <a:r>
              <a:rPr lang="en-GB" altLang="sk-SK" sz="1800" dirty="0" smtClean="0"/>
              <a:t> </a:t>
            </a:r>
            <a:r>
              <a:rPr lang="sk-SK" altLang="sk-SK" sz="1800" dirty="0" smtClean="0"/>
              <a:t>  (</a:t>
            </a:r>
            <a:r>
              <a:rPr lang="en-GB" altLang="sk-SK" sz="1800" dirty="0" smtClean="0"/>
              <a:t>-</a:t>
            </a:r>
            <a:r>
              <a:rPr lang="en-GB" altLang="sk-SK" sz="1800" i="1" dirty="0" smtClean="0"/>
              <a:t>man</a:t>
            </a:r>
            <a:r>
              <a:rPr lang="sk-SK" altLang="sk-SK" sz="1800" i="1" dirty="0" smtClean="0"/>
              <a:t>n</a:t>
            </a:r>
            <a:r>
              <a:rPr lang="en-GB" altLang="sk-SK" sz="1800" i="1" dirty="0" smtClean="0"/>
              <a:t>o-</a:t>
            </a:r>
            <a:r>
              <a:rPr lang="sk-SK" altLang="sk-SK" sz="1800" i="1" dirty="0" smtClean="0"/>
              <a:t>)</a:t>
            </a:r>
            <a:r>
              <a:rPr lang="en-GB" altLang="sk-SK" sz="1800" dirty="0" smtClean="0"/>
              <a:t>, -</a:t>
            </a:r>
            <a:r>
              <a:rPr lang="en-GB" altLang="sk-SK" sz="1800" i="1" dirty="0" err="1" smtClean="0"/>
              <a:t>gulo</a:t>
            </a:r>
            <a:r>
              <a:rPr lang="en-GB" altLang="sk-SK" sz="1800" i="1" dirty="0" smtClean="0"/>
              <a:t>-</a:t>
            </a:r>
            <a:r>
              <a:rPr lang="en-GB" altLang="sk-SK" sz="1800" dirty="0" smtClean="0"/>
              <a:t>, -</a:t>
            </a:r>
            <a:r>
              <a:rPr lang="en-GB" altLang="sk-SK" sz="1800" i="1" dirty="0" err="1" smtClean="0"/>
              <a:t>ido</a:t>
            </a:r>
            <a:r>
              <a:rPr lang="en-GB" altLang="sk-SK" sz="1800" i="1" dirty="0" smtClean="0"/>
              <a:t>-</a:t>
            </a:r>
            <a:r>
              <a:rPr lang="en-GB" altLang="sk-SK" sz="1800" dirty="0" smtClean="0"/>
              <a:t>, -</a:t>
            </a:r>
            <a:r>
              <a:rPr lang="en-GB" altLang="sk-SK" sz="1800" i="1" dirty="0" err="1" smtClean="0"/>
              <a:t>galakto</a:t>
            </a:r>
            <a:r>
              <a:rPr lang="en-GB" altLang="sk-SK" sz="1800" i="1" dirty="0" smtClean="0"/>
              <a:t>-</a:t>
            </a:r>
            <a:r>
              <a:rPr lang="en-GB" altLang="sk-SK" sz="1800" dirty="0" smtClean="0"/>
              <a:t> a -</a:t>
            </a:r>
            <a:r>
              <a:rPr lang="en-GB" altLang="sk-SK" sz="1800" i="1" dirty="0" err="1" smtClean="0"/>
              <a:t>talo</a:t>
            </a:r>
            <a:r>
              <a:rPr lang="en-GB" altLang="sk-SK" sz="1800" i="1" dirty="0" smtClean="0"/>
              <a:t>-</a:t>
            </a:r>
            <a:r>
              <a:rPr lang="sk-SK" altLang="sk-SK" sz="1800" dirty="0" smtClean="0"/>
              <a:t>.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Všetky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aldózy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sú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za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bežných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podmienok</a:t>
            </a:r>
            <a:r>
              <a:rPr lang="en-GB" altLang="sk-SK" sz="1800" dirty="0" smtClean="0"/>
              <a:t> v </a:t>
            </a:r>
            <a:r>
              <a:rPr lang="en-GB" altLang="sk-SK" sz="1800" dirty="0" err="1" smtClean="0"/>
              <a:t>cyklických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poloacetálových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formách</a:t>
            </a:r>
            <a:r>
              <a:rPr lang="en-GB" altLang="sk-SK" sz="1800" dirty="0" smtClean="0"/>
              <a:t>. </a:t>
            </a:r>
            <a:endParaRPr lang="sk-SK" altLang="sk-SK" sz="1800" dirty="0" smtClean="0"/>
          </a:p>
          <a:p>
            <a:pPr eaLnBrk="1" hangingPunct="1">
              <a:lnSpc>
                <a:spcPct val="80000"/>
              </a:lnSpc>
            </a:pPr>
            <a:r>
              <a:rPr lang="en-GB" altLang="sk-SK" sz="1800" dirty="0" err="1" smtClean="0"/>
              <a:t>Každá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vytvorená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cyklická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poloacetálová</a:t>
            </a:r>
            <a:r>
              <a:rPr lang="en-GB" altLang="sk-SK" sz="1800" dirty="0" smtClean="0"/>
              <a:t> forma </a:t>
            </a:r>
            <a:r>
              <a:rPr lang="en-GB" altLang="sk-SK" sz="1800" dirty="0" err="1" smtClean="0"/>
              <a:t>aldózy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má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dva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streoizoméry</a:t>
            </a:r>
            <a:r>
              <a:rPr lang="en-GB" altLang="sk-SK" sz="1800" dirty="0" smtClean="0"/>
              <a:t>, </a:t>
            </a:r>
            <a:r>
              <a:rPr lang="en-GB" altLang="sk-SK" sz="1800" dirty="0" err="1" smtClean="0"/>
              <a:t>ktoré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sa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nazývajú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anoméry</a:t>
            </a:r>
            <a:r>
              <a:rPr lang="en-GB" altLang="sk-SK" sz="1800" dirty="0" smtClean="0"/>
              <a:t> a </a:t>
            </a:r>
            <a:r>
              <a:rPr lang="en-GB" altLang="sk-SK" sz="1800" dirty="0" err="1" smtClean="0"/>
              <a:t>ktoré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sa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navzájom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líšia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fyzikálnymi</a:t>
            </a:r>
            <a:r>
              <a:rPr lang="en-GB" altLang="sk-SK" sz="1800" dirty="0" smtClean="0"/>
              <a:t> a </a:t>
            </a:r>
            <a:r>
              <a:rPr lang="en-GB" altLang="sk-SK" sz="1800" dirty="0" err="1" smtClean="0"/>
              <a:t>chemickými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vlastnosťami</a:t>
            </a:r>
            <a:r>
              <a:rPr lang="en-GB" altLang="sk-SK" sz="1800" dirty="0" smtClean="0"/>
              <a:t>. </a:t>
            </a:r>
            <a:r>
              <a:rPr lang="en-GB" altLang="sk-SK" sz="1800" dirty="0" err="1" smtClean="0"/>
              <a:t>Cyklické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poloacetálové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formy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aldóz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sa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niekedy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zoraďujú</a:t>
            </a:r>
            <a:r>
              <a:rPr lang="en-GB" altLang="sk-SK" sz="1800" dirty="0" smtClean="0"/>
              <a:t> do </a:t>
            </a:r>
            <a:r>
              <a:rPr lang="en-GB" altLang="sk-SK" sz="1800" dirty="0" err="1" smtClean="0"/>
              <a:t>homomorfných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radov</a:t>
            </a:r>
            <a:r>
              <a:rPr lang="en-GB" altLang="sk-SK" sz="1800" dirty="0" smtClean="0"/>
              <a:t>. </a:t>
            </a:r>
            <a:r>
              <a:rPr lang="en-GB" altLang="sk-SK" sz="1800" dirty="0" err="1" smtClean="0"/>
              <a:t>Podobným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spôsobom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sa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odvodzujú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cyklické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poloacetálové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štruktúry</a:t>
            </a:r>
            <a:r>
              <a:rPr lang="en-GB" altLang="sk-SK" sz="1800" dirty="0" smtClean="0"/>
              <a:t> pre </a:t>
            </a:r>
            <a:r>
              <a:rPr lang="en-GB" altLang="sk-SK" sz="1800" dirty="0" err="1" smtClean="0"/>
              <a:t>ketózy</a:t>
            </a:r>
            <a:r>
              <a:rPr lang="en-GB" altLang="sk-SK" sz="1800" dirty="0" smtClean="0"/>
              <a:t>, </a:t>
            </a:r>
            <a:r>
              <a:rPr lang="en-GB" altLang="sk-SK" sz="1800" dirty="0" err="1" smtClean="0"/>
              <a:t>kyseliny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urónové</a:t>
            </a:r>
            <a:r>
              <a:rPr lang="en-GB" altLang="sk-SK" sz="1800" dirty="0" smtClean="0"/>
              <a:t> a </a:t>
            </a:r>
            <a:r>
              <a:rPr lang="en-GB" altLang="sk-SK" sz="1800" dirty="0" err="1" smtClean="0"/>
              <a:t>iné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redukujúce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sacharidy</a:t>
            </a:r>
            <a:r>
              <a:rPr lang="en-GB" altLang="sk-SK" sz="1800" dirty="0" smtClean="0"/>
              <a:t>.</a:t>
            </a:r>
          </a:p>
          <a:p>
            <a:pPr eaLnBrk="1" hangingPunct="1">
              <a:lnSpc>
                <a:spcPct val="80000"/>
              </a:lnSpc>
            </a:pPr>
            <a:r>
              <a:rPr lang="en-GB" altLang="sk-SK" sz="1800" dirty="0" err="1" smtClean="0"/>
              <a:t>Cyklické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poloacetálové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štruktúry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podobne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ako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cyklohexán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alebo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cyklopentán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nemajú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rovinné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usporiadanie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kruhových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atómov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ako</a:t>
            </a:r>
            <a:r>
              <a:rPr lang="en-GB" altLang="sk-SK" sz="1800" dirty="0" smtClean="0"/>
              <a:t> to </a:t>
            </a:r>
            <a:r>
              <a:rPr lang="en-GB" altLang="sk-SK" sz="1800" dirty="0" err="1" smtClean="0"/>
              <a:t>znázorňuj</a:t>
            </a:r>
            <a:r>
              <a:rPr lang="sk-SK" altLang="sk-SK" sz="1800" dirty="0" smtClean="0"/>
              <a:t>ú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Haworthove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projekčné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vzorce</a:t>
            </a:r>
            <a:r>
              <a:rPr lang="en-GB" altLang="sk-SK" sz="1800" dirty="0" smtClean="0"/>
              <a:t>. </a:t>
            </a:r>
            <a:r>
              <a:rPr lang="en-GB" altLang="sk-SK" sz="1800" dirty="0" err="1" smtClean="0"/>
              <a:t>Takto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napr</a:t>
            </a:r>
            <a:r>
              <a:rPr lang="en-GB" altLang="sk-SK" sz="1800" dirty="0" smtClean="0"/>
              <a:t>. </a:t>
            </a:r>
            <a:r>
              <a:rPr lang="en-GB" altLang="sk-SK" sz="1800" dirty="0" smtClean="0">
                <a:sym typeface="Symbol" pitchFamily="18" charset="2"/>
              </a:rPr>
              <a:t></a:t>
            </a:r>
            <a:r>
              <a:rPr lang="en-GB" altLang="sk-SK" sz="1800" dirty="0" smtClean="0"/>
              <a:t>-D-</a:t>
            </a:r>
            <a:r>
              <a:rPr lang="en-GB" altLang="sk-SK" sz="1800" dirty="0" err="1" smtClean="0"/>
              <a:t>galaktopyranóza</a:t>
            </a:r>
            <a:r>
              <a:rPr lang="en-GB" altLang="sk-SK" sz="1800" dirty="0" smtClean="0"/>
              <a:t> a</a:t>
            </a:r>
            <a:r>
              <a:rPr lang="sk-SK" altLang="sk-SK" sz="1800" dirty="0" smtClean="0"/>
              <a:t>ko aj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najstabilnejšia</a:t>
            </a:r>
            <a:r>
              <a:rPr lang="en-GB" altLang="sk-SK" sz="1800" dirty="0" smtClean="0"/>
              <a:t> forma D-</a:t>
            </a:r>
            <a:r>
              <a:rPr lang="en-GB" altLang="sk-SK" sz="1800" dirty="0" err="1" smtClean="0"/>
              <a:t>glukózy</a:t>
            </a:r>
            <a:r>
              <a:rPr lang="en-GB" altLang="sk-SK" sz="1800" dirty="0" smtClean="0"/>
              <a:t>, </a:t>
            </a:r>
            <a:r>
              <a:rPr lang="en-GB" altLang="sk-SK" sz="1800" dirty="0" smtClean="0">
                <a:sym typeface="Symbol" pitchFamily="18" charset="2"/>
              </a:rPr>
              <a:t></a:t>
            </a:r>
            <a:r>
              <a:rPr lang="en-GB" altLang="sk-SK" sz="1800" dirty="0" smtClean="0"/>
              <a:t>-D-</a:t>
            </a:r>
            <a:r>
              <a:rPr lang="en-GB" altLang="sk-SK" sz="1800" dirty="0" err="1" smtClean="0"/>
              <a:t>glukopyranóza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prednostne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zaujíma</a:t>
            </a:r>
            <a:r>
              <a:rPr lang="sk-SK" altLang="sk-SK" sz="1800" dirty="0" smtClean="0"/>
              <a:t>jú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najstabilnejšiu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stoličkovú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konformáciu</a:t>
            </a:r>
            <a:r>
              <a:rPr lang="en-GB" altLang="sk-SK" sz="1800" dirty="0" smtClean="0"/>
              <a:t> </a:t>
            </a:r>
            <a:r>
              <a:rPr lang="sk-SK" altLang="sk-SK" sz="1800" baseline="30000" dirty="0" smtClean="0"/>
              <a:t>4</a:t>
            </a:r>
            <a:r>
              <a:rPr lang="sk-SK" altLang="sk-SK" sz="1800" i="1" dirty="0" smtClean="0"/>
              <a:t>C</a:t>
            </a:r>
            <a:r>
              <a:rPr lang="sk-SK" altLang="sk-SK" sz="1800" baseline="-25000" dirty="0" smtClean="0"/>
              <a:t>1</a:t>
            </a:r>
            <a:r>
              <a:rPr lang="en-GB" altLang="sk-SK" sz="1800" dirty="0" smtClean="0"/>
              <a:t>. </a:t>
            </a:r>
            <a:r>
              <a:rPr lang="en-GB" altLang="sk-SK" sz="1800" dirty="0" err="1" smtClean="0"/>
              <a:t>Priestorové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usporiadanie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substituentov</a:t>
            </a:r>
            <a:r>
              <a:rPr lang="en-GB" altLang="sk-SK" sz="1800" dirty="0" smtClean="0"/>
              <a:t> v </a:t>
            </a:r>
            <a:r>
              <a:rPr lang="en-GB" altLang="sk-SK" sz="1800" dirty="0" err="1" smtClean="0"/>
              <a:t>prednostne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zaujatej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konformácii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určuje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stabilitu</a:t>
            </a:r>
            <a:r>
              <a:rPr lang="en-GB" altLang="sk-SK" sz="1800" dirty="0" smtClean="0"/>
              <a:t> a </a:t>
            </a:r>
            <a:r>
              <a:rPr lang="en-GB" altLang="sk-SK" sz="1800" dirty="0" err="1" smtClean="0"/>
              <a:t>celkovú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reaktivitu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aldóz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ako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i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iných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sacharidov</a:t>
            </a:r>
            <a:r>
              <a:rPr lang="en-GB" altLang="sk-SK" sz="1800" dirty="0" smtClean="0"/>
              <a:t> v </a:t>
            </a:r>
            <a:r>
              <a:rPr lang="en-GB" altLang="sk-SK" sz="1800" dirty="0" err="1" smtClean="0"/>
              <a:t>cyklických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formách</a:t>
            </a:r>
            <a:r>
              <a:rPr lang="en-GB" altLang="sk-SK" sz="1800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62" name="Object 2"/>
          <p:cNvGraphicFramePr>
            <a:graphicFrameLocks noChangeAspect="1"/>
          </p:cNvGraphicFramePr>
          <p:nvPr/>
        </p:nvGraphicFramePr>
        <p:xfrm>
          <a:off x="755650" y="161925"/>
          <a:ext cx="7561263" cy="6507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09" name="ISIS/Draw Sketch" r:id="rId3" imgW="7051944" imgH="6070141" progId="ISISServer">
                  <p:embed/>
                </p:oleObj>
              </mc:Choice>
              <mc:Fallback>
                <p:oleObj name="ISIS/Draw Sketch" r:id="rId3" imgW="7051944" imgH="6070141" progId="ISISServer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161925"/>
                        <a:ext cx="7561263" cy="6507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3" name="TextBox 2"/>
          <p:cNvSpPr txBox="1">
            <a:spLocks noChangeArrowheads="1"/>
          </p:cNvSpPr>
          <p:nvPr/>
        </p:nvSpPr>
        <p:spPr bwMode="auto">
          <a:xfrm>
            <a:off x="1331913" y="115888"/>
            <a:ext cx="3240087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1600"/>
              <a:t>konfiguračný atóm  (uhlík)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1600"/>
              <a:t>anomérny referenčný atóm (uhlík) </a:t>
            </a:r>
            <a:endParaRPr lang="en-US" altLang="sk-SK" sz="1600"/>
          </a:p>
        </p:txBody>
      </p:sp>
      <p:sp>
        <p:nvSpPr>
          <p:cNvPr id="15364" name="TextBox 3"/>
          <p:cNvSpPr txBox="1">
            <a:spLocks noChangeArrowheads="1"/>
          </p:cNvSpPr>
          <p:nvPr/>
        </p:nvSpPr>
        <p:spPr bwMode="auto">
          <a:xfrm>
            <a:off x="2700338" y="1412875"/>
            <a:ext cx="1223962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1200"/>
              <a:t>D</a:t>
            </a:r>
            <a:r>
              <a:rPr lang="sk-SK" altLang="sk-SK" sz="1400"/>
              <a:t>-</a:t>
            </a:r>
            <a:r>
              <a:rPr lang="sk-SK" altLang="sk-SK" sz="1400" i="1"/>
              <a:t>mano</a:t>
            </a:r>
            <a:endParaRPr lang="en-US" altLang="sk-SK" sz="1400" i="1"/>
          </a:p>
        </p:txBody>
      </p:sp>
      <p:sp>
        <p:nvSpPr>
          <p:cNvPr id="15365" name="TextBox 4"/>
          <p:cNvSpPr txBox="1">
            <a:spLocks noChangeArrowheads="1"/>
          </p:cNvSpPr>
          <p:nvPr/>
        </p:nvSpPr>
        <p:spPr bwMode="auto">
          <a:xfrm>
            <a:off x="2760663" y="3622675"/>
            <a:ext cx="1223962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1200"/>
              <a:t>D</a:t>
            </a:r>
            <a:r>
              <a:rPr lang="sk-SK" altLang="sk-SK" sz="1400"/>
              <a:t>-</a:t>
            </a:r>
            <a:r>
              <a:rPr lang="sk-SK" altLang="sk-SK" sz="1400" i="1"/>
              <a:t>mano</a:t>
            </a:r>
            <a:endParaRPr lang="en-US" altLang="sk-SK" sz="1400" i="1"/>
          </a:p>
        </p:txBody>
      </p:sp>
      <p:sp>
        <p:nvSpPr>
          <p:cNvPr id="15366" name="TextBox 5"/>
          <p:cNvSpPr txBox="1">
            <a:spLocks noChangeArrowheads="1"/>
          </p:cNvSpPr>
          <p:nvPr/>
        </p:nvSpPr>
        <p:spPr bwMode="auto">
          <a:xfrm>
            <a:off x="2771775" y="4221163"/>
            <a:ext cx="13684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1200"/>
              <a:t>L</a:t>
            </a:r>
            <a:r>
              <a:rPr lang="sk-SK" altLang="sk-SK" sz="1400"/>
              <a:t>-</a:t>
            </a:r>
            <a:r>
              <a:rPr lang="sk-SK" altLang="sk-SK" sz="1400" i="1"/>
              <a:t>glycero</a:t>
            </a:r>
            <a:endParaRPr lang="en-US" altLang="sk-SK" sz="1400" i="1"/>
          </a:p>
        </p:txBody>
      </p:sp>
      <p:sp>
        <p:nvSpPr>
          <p:cNvPr id="15367" name="TextBox 6"/>
          <p:cNvSpPr txBox="1">
            <a:spLocks noChangeArrowheads="1"/>
          </p:cNvSpPr>
          <p:nvPr/>
        </p:nvSpPr>
        <p:spPr bwMode="auto">
          <a:xfrm>
            <a:off x="2700338" y="2112963"/>
            <a:ext cx="136683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1200"/>
              <a:t>D</a:t>
            </a:r>
            <a:r>
              <a:rPr lang="sk-SK" altLang="sk-SK" sz="1400"/>
              <a:t>-</a:t>
            </a:r>
            <a:r>
              <a:rPr lang="sk-SK" altLang="sk-SK" sz="1400" i="1"/>
              <a:t>glycero</a:t>
            </a:r>
            <a:endParaRPr lang="en-US" altLang="sk-SK" sz="1400" i="1"/>
          </a:p>
        </p:txBody>
      </p:sp>
      <p:sp>
        <p:nvSpPr>
          <p:cNvPr id="15368" name="TextBox 7"/>
          <p:cNvSpPr txBox="1">
            <a:spLocks noChangeArrowheads="1"/>
          </p:cNvSpPr>
          <p:nvPr/>
        </p:nvSpPr>
        <p:spPr bwMode="auto">
          <a:xfrm>
            <a:off x="4643438" y="2276475"/>
            <a:ext cx="50419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1400"/>
              <a:t>metyl-</a:t>
            </a:r>
            <a:r>
              <a:rPr lang="sk-SK" altLang="sk-SK" sz="1200"/>
              <a:t>D</a:t>
            </a:r>
            <a:r>
              <a:rPr lang="sk-SK" altLang="sk-SK" sz="1400"/>
              <a:t>-</a:t>
            </a:r>
            <a:r>
              <a:rPr lang="sk-SK" altLang="sk-SK" sz="1400" i="1"/>
              <a:t>glycero</a:t>
            </a:r>
            <a:r>
              <a:rPr lang="sk-SK" altLang="sk-SK" sz="1400"/>
              <a:t>-</a:t>
            </a:r>
            <a:r>
              <a:rPr lang="sk-SK" altLang="sk-SK" sz="1400">
                <a:sym typeface="Symbol" pitchFamily="18" charset="2"/>
              </a:rPr>
              <a:t>-</a:t>
            </a:r>
            <a:r>
              <a:rPr lang="sk-SK" altLang="sk-SK" sz="1200">
                <a:sym typeface="Symbol" pitchFamily="18" charset="2"/>
              </a:rPr>
              <a:t>D</a:t>
            </a:r>
            <a:r>
              <a:rPr lang="sk-SK" altLang="sk-SK" sz="1400" i="1">
                <a:sym typeface="Symbol" pitchFamily="18" charset="2"/>
              </a:rPr>
              <a:t>-mano</a:t>
            </a:r>
            <a:r>
              <a:rPr lang="sk-SK" altLang="sk-SK" sz="1400">
                <a:sym typeface="Symbol" pitchFamily="18" charset="2"/>
              </a:rPr>
              <a:t>-heptopyranozid</a:t>
            </a:r>
            <a:endParaRPr lang="en-US" altLang="sk-SK" sz="1400"/>
          </a:p>
        </p:txBody>
      </p:sp>
      <p:sp>
        <p:nvSpPr>
          <p:cNvPr id="15369" name="TextBox 8"/>
          <p:cNvSpPr txBox="1">
            <a:spLocks noChangeArrowheads="1"/>
          </p:cNvSpPr>
          <p:nvPr/>
        </p:nvSpPr>
        <p:spPr bwMode="auto">
          <a:xfrm>
            <a:off x="4500563" y="4508500"/>
            <a:ext cx="496728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1400"/>
              <a:t>metyl-</a:t>
            </a:r>
            <a:r>
              <a:rPr lang="sk-SK" altLang="sk-SK" sz="1200"/>
              <a:t>L</a:t>
            </a:r>
            <a:r>
              <a:rPr lang="sk-SK" altLang="sk-SK" sz="1400"/>
              <a:t>-</a:t>
            </a:r>
            <a:r>
              <a:rPr lang="sk-SK" altLang="sk-SK" sz="1400" i="1"/>
              <a:t>glycero</a:t>
            </a:r>
            <a:r>
              <a:rPr lang="sk-SK" altLang="sk-SK" sz="1400"/>
              <a:t>-</a:t>
            </a:r>
            <a:r>
              <a:rPr lang="sk-SK" altLang="sk-SK" sz="1400">
                <a:sym typeface="Symbol" pitchFamily="18" charset="2"/>
              </a:rPr>
              <a:t>-</a:t>
            </a:r>
            <a:r>
              <a:rPr lang="sk-SK" altLang="sk-SK" sz="1200">
                <a:sym typeface="Symbol" pitchFamily="18" charset="2"/>
              </a:rPr>
              <a:t>D</a:t>
            </a:r>
            <a:r>
              <a:rPr lang="sk-SK" altLang="sk-SK" sz="1400">
                <a:sym typeface="Symbol" pitchFamily="18" charset="2"/>
              </a:rPr>
              <a:t>-</a:t>
            </a:r>
            <a:r>
              <a:rPr lang="sk-SK" altLang="sk-SK" sz="1400" i="1">
                <a:sym typeface="Symbol" pitchFamily="18" charset="2"/>
              </a:rPr>
              <a:t>mano</a:t>
            </a:r>
            <a:r>
              <a:rPr lang="sk-SK" altLang="sk-SK" sz="1400">
                <a:sym typeface="Symbol" pitchFamily="18" charset="2"/>
              </a:rPr>
              <a:t>-heptopyranozid</a:t>
            </a:r>
            <a:endParaRPr lang="en-US" altLang="sk-SK" sz="1400"/>
          </a:p>
        </p:txBody>
      </p:sp>
      <p:sp>
        <p:nvSpPr>
          <p:cNvPr id="15370" name="TextBox 9"/>
          <p:cNvSpPr txBox="1">
            <a:spLocks noChangeArrowheads="1"/>
          </p:cNvSpPr>
          <p:nvPr/>
        </p:nvSpPr>
        <p:spPr bwMode="auto">
          <a:xfrm>
            <a:off x="4716463" y="6434138"/>
            <a:ext cx="51117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1400"/>
              <a:t>(6</a:t>
            </a:r>
            <a:r>
              <a:rPr lang="sk-SK" altLang="sk-SK" sz="1400" i="1"/>
              <a:t>R</a:t>
            </a:r>
            <a:r>
              <a:rPr lang="sk-SK" altLang="sk-SK" sz="1400"/>
              <a:t>)-</a:t>
            </a:r>
            <a:r>
              <a:rPr lang="sk-SK" altLang="sk-SK" sz="1200"/>
              <a:t>D</a:t>
            </a:r>
            <a:r>
              <a:rPr lang="sk-SK" altLang="sk-SK" sz="1400"/>
              <a:t>-</a:t>
            </a:r>
            <a:r>
              <a:rPr lang="sk-SK" altLang="sk-SK" sz="1400" i="1"/>
              <a:t>gluko</a:t>
            </a:r>
            <a:r>
              <a:rPr lang="sk-SK" altLang="sk-SK" sz="1400"/>
              <a:t>-hexodialdo-6,2-pyranóza</a:t>
            </a:r>
            <a:endParaRPr lang="en-US" altLang="sk-SK" sz="1400"/>
          </a:p>
        </p:txBody>
      </p:sp>
    </p:spTree>
    <p:extLst>
      <p:ext uri="{BB962C8B-B14F-4D97-AF65-F5344CB8AC3E}">
        <p14:creationId xmlns:p14="http://schemas.microsoft.com/office/powerpoint/2010/main" val="742518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altLang="sk-SK" smtClean="0"/>
              <a:t> </a:t>
            </a:r>
          </a:p>
        </p:txBody>
      </p:sp>
      <p:graphicFrame>
        <p:nvGraphicFramePr>
          <p:cNvPr id="3075" name="Object 3"/>
          <p:cNvGraphicFramePr>
            <a:graphicFrameLocks noGrp="1" noChangeAspect="1"/>
          </p:cNvGraphicFramePr>
          <p:nvPr>
            <p:ph idx="1"/>
          </p:nvPr>
        </p:nvGraphicFramePr>
        <p:xfrm>
          <a:off x="4763" y="714375"/>
          <a:ext cx="9134475" cy="544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ISIS/Draw Sketch" r:id="rId4" imgW="7236350" imgH="4315103" progId="ISISServer">
                  <p:embed/>
                </p:oleObj>
              </mc:Choice>
              <mc:Fallback>
                <p:oleObj name="ISIS/Draw Sketch" r:id="rId4" imgW="7236350" imgH="4315103" progId="ISISServer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3" y="714375"/>
                        <a:ext cx="9134475" cy="544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6" name="Text Box 6"/>
          <p:cNvSpPr txBox="1">
            <a:spLocks noChangeArrowheads="1"/>
          </p:cNvSpPr>
          <p:nvPr/>
        </p:nvSpPr>
        <p:spPr bwMode="auto">
          <a:xfrm>
            <a:off x="250825" y="476250"/>
            <a:ext cx="18002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sk-SK" altLang="sk-SK" sz="1800" b="1"/>
              <a:t>D-aldózy</a:t>
            </a:r>
          </a:p>
        </p:txBody>
      </p:sp>
      <p:sp>
        <p:nvSpPr>
          <p:cNvPr id="3077" name="Text Box 7"/>
          <p:cNvSpPr txBox="1">
            <a:spLocks noChangeArrowheads="1"/>
          </p:cNvSpPr>
          <p:nvPr/>
        </p:nvSpPr>
        <p:spPr bwMode="auto">
          <a:xfrm>
            <a:off x="250825" y="1052513"/>
            <a:ext cx="23050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sk-SK" altLang="sk-SK" sz="1800"/>
              <a:t>názvoslovná prípona „-óza“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sk-SK" smtClean="0"/>
              <a:t> </a:t>
            </a:r>
            <a:endParaRPr lang="sk-SK" altLang="sk-SK" smtClean="0"/>
          </a:p>
        </p:txBody>
      </p:sp>
      <p:pic>
        <p:nvPicPr>
          <p:cNvPr id="7171" name="Picture 3"/>
          <p:cNvPicPr>
            <a:picLocks noGrp="1" noChangeAspect="1" noChangeArrowheads="1"/>
          </p:cNvPicPr>
          <p:nvPr>
            <p:ph type="subTitle"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371600" y="0"/>
            <a:ext cx="6400800" cy="6669088"/>
          </a:xfrm>
        </p:spPr>
      </p:pic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395288" y="260350"/>
            <a:ext cx="3529012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sk-SK" altLang="sk-SK" sz="1800" b="1"/>
              <a:t>Sacharidivé konfiguračné názvoslovné predpony racionalizujú sacharidové názvoslovie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 sz="quarter"/>
          </p:nvPr>
        </p:nvSpPr>
        <p:spPr>
          <a:xfrm>
            <a:off x="1814513" y="274638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sk-SK" smtClean="0"/>
              <a:t> </a:t>
            </a:r>
            <a:endParaRPr lang="sk-SK" altLang="sk-SK" smtClean="0"/>
          </a:p>
        </p:txBody>
      </p:sp>
      <p:pic>
        <p:nvPicPr>
          <p:cNvPr id="8195" name="Picture 4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400300" y="2060575"/>
            <a:ext cx="7272338" cy="1689100"/>
          </a:xfrm>
        </p:spPr>
      </p:pic>
      <p:pic>
        <p:nvPicPr>
          <p:cNvPr id="8196" name="Picture 6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616200" y="3732213"/>
            <a:ext cx="6913563" cy="2936875"/>
          </a:xfrm>
        </p:spPr>
      </p:pic>
      <p:pic>
        <p:nvPicPr>
          <p:cNvPr id="8197" name="Picture 8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411413" y="0"/>
            <a:ext cx="2520950" cy="2025650"/>
          </a:xfrm>
        </p:spPr>
      </p:pic>
      <p:pic>
        <p:nvPicPr>
          <p:cNvPr id="8198" name="Picture 10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41913" y="0"/>
            <a:ext cx="4038600" cy="1703388"/>
          </a:xfrm>
        </p:spPr>
      </p:pic>
      <p:sp>
        <p:nvSpPr>
          <p:cNvPr id="8199" name="Text Box 12"/>
          <p:cNvSpPr txBox="1">
            <a:spLocks noChangeArrowheads="1"/>
          </p:cNvSpPr>
          <p:nvPr/>
        </p:nvSpPr>
        <p:spPr bwMode="auto">
          <a:xfrm>
            <a:off x="73025" y="1628775"/>
            <a:ext cx="2843213" cy="283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sk-SK" altLang="sk-SK" sz="1800"/>
              <a:t>Dôvod zavedenia </a:t>
            </a:r>
            <a:r>
              <a:rPr lang="sk-SK" altLang="sk-SK" sz="1800" b="1"/>
              <a:t>špeciálneho názvoslovia sacharidov</a:t>
            </a:r>
            <a:r>
              <a:rPr lang="sk-SK" altLang="sk-SK" sz="1800"/>
              <a:t> – súborné konfiguračné predpony pre jeden až štyri chirálne atómy uhlíka v sacharidovom reťazci </a:t>
            </a:r>
            <a:r>
              <a:rPr lang="sk-SK" altLang="sk-SK" sz="1800" b="1"/>
              <a:t>významne zjednodušujú</a:t>
            </a:r>
            <a:r>
              <a:rPr lang="sk-SK" altLang="sk-SK" sz="1800"/>
              <a:t> systematické názvoslovie sacharidov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sk-SK" smtClean="0"/>
              <a:t> </a:t>
            </a:r>
            <a:endParaRPr lang="sk-SK" altLang="sk-SK" smtClean="0"/>
          </a:p>
        </p:txBody>
      </p:sp>
      <p:sp>
        <p:nvSpPr>
          <p:cNvPr id="10243" name="Text Box 4"/>
          <p:cNvSpPr txBox="1">
            <a:spLocks noChangeArrowheads="1"/>
          </p:cNvSpPr>
          <p:nvPr/>
        </p:nvSpPr>
        <p:spPr bwMode="auto">
          <a:xfrm>
            <a:off x="3059113" y="254000"/>
            <a:ext cx="309721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sk-SK" altLang="sk-SK" sz="1800" b="1"/>
              <a:t>Cyklické formy </a:t>
            </a:r>
            <a:r>
              <a:rPr lang="sk-SK" altLang="sk-SK" sz="1800" b="1">
                <a:sym typeface="Symbol" pitchFamily="18" charset="2"/>
              </a:rPr>
              <a:t>-</a:t>
            </a:r>
            <a:r>
              <a:rPr lang="sk-SK" altLang="sk-SK" sz="1800" b="1"/>
              <a:t>D-aldóz</a:t>
            </a:r>
          </a:p>
        </p:txBody>
      </p:sp>
      <p:sp>
        <p:nvSpPr>
          <p:cNvPr id="10244" name="Text Box 5"/>
          <p:cNvSpPr txBox="1">
            <a:spLocks noChangeArrowheads="1"/>
          </p:cNvSpPr>
          <p:nvPr/>
        </p:nvSpPr>
        <p:spPr bwMode="auto">
          <a:xfrm>
            <a:off x="3708400" y="549275"/>
            <a:ext cx="2519363" cy="62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sk-SK" altLang="sk-SK" sz="140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sk-SK" altLang="sk-SK" sz="1400"/>
          </a:p>
        </p:txBody>
      </p:sp>
      <p:graphicFrame>
        <p:nvGraphicFramePr>
          <p:cNvPr id="10245" name="Object 6"/>
          <p:cNvGraphicFramePr>
            <a:graphicFrameLocks noGrp="1" noChangeAspect="1"/>
          </p:cNvGraphicFramePr>
          <p:nvPr>
            <p:ph idx="1"/>
          </p:nvPr>
        </p:nvGraphicFramePr>
        <p:xfrm>
          <a:off x="0" y="481013"/>
          <a:ext cx="9144000" cy="5789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4" name="ISIS/Draw Sketch" r:id="rId3" imgW="8980170" imgH="5684520" progId="ISISServer">
                  <p:embed/>
                </p:oleObj>
              </mc:Choice>
              <mc:Fallback>
                <p:oleObj name="ISIS/Draw Sketch" r:id="rId3" imgW="8980170" imgH="5684520" progId="ISISServer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481013"/>
                        <a:ext cx="9144000" cy="5789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4"/>
          <p:cNvSpPr>
            <a:spLocks noGrp="1" noChangeArrowheads="1"/>
          </p:cNvSpPr>
          <p:nvPr>
            <p:ph type="title"/>
          </p:nvPr>
        </p:nvSpPr>
        <p:spPr>
          <a:xfrm>
            <a:off x="395536" y="-26988"/>
            <a:ext cx="8229600" cy="1143001"/>
          </a:xfrm>
        </p:spPr>
        <p:txBody>
          <a:bodyPr/>
          <a:lstStyle/>
          <a:p>
            <a:pPr eaLnBrk="1" hangingPunct="1"/>
            <a:r>
              <a:rPr lang="sk-SK" altLang="sk-SK" sz="1800" b="1" dirty="0" smtClean="0"/>
              <a:t>Vzťah medzi acyklickou a cyklickou štruktúrou aldóz</a:t>
            </a:r>
          </a:p>
        </p:txBody>
      </p:sp>
      <p:graphicFrame>
        <p:nvGraphicFramePr>
          <p:cNvPr id="12291" name="Object 3"/>
          <p:cNvGraphicFramePr>
            <a:graphicFrameLocks noGrp="1" noChangeAspect="1"/>
          </p:cNvGraphicFramePr>
          <p:nvPr>
            <p:ph idx="1"/>
          </p:nvPr>
        </p:nvGraphicFramePr>
        <p:xfrm>
          <a:off x="1700213" y="1196975"/>
          <a:ext cx="5743575" cy="3990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1" name="ISIS/Draw Sketch" r:id="rId4" imgW="5745840" imgH="3994618" progId="ISISServer">
                  <p:embed/>
                </p:oleObj>
              </mc:Choice>
              <mc:Fallback>
                <p:oleObj name="ISIS/Draw Sketch" r:id="rId4" imgW="5745840" imgH="3994618" progId="ISISServer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0213" y="1196975"/>
                        <a:ext cx="5743575" cy="3990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2" name="Text Box 6"/>
          <p:cNvSpPr txBox="1">
            <a:spLocks noChangeArrowheads="1"/>
          </p:cNvSpPr>
          <p:nvPr/>
        </p:nvSpPr>
        <p:spPr bwMode="auto">
          <a:xfrm>
            <a:off x="611188" y="5373688"/>
            <a:ext cx="7993062" cy="131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sk-SK" altLang="sk-SK" sz="1600"/>
              <a:t>Acyklické štruktúry aldóz znázornené Fischerovými vzorcami sa jednoducho prekresľujú na ich cyklické Haworthove vzorce po príslušných rotačných operáciach </a:t>
            </a:r>
            <a:r>
              <a:rPr lang="sk-SK" altLang="sk-SK" sz="1600">
                <a:sym typeface="Symbol" pitchFamily="18" charset="2"/>
              </a:rPr>
              <a:t></a:t>
            </a:r>
            <a:r>
              <a:rPr lang="sk-SK" altLang="sk-SK" sz="1600" baseline="-25000">
                <a:sym typeface="Symbol" pitchFamily="18" charset="2"/>
              </a:rPr>
              <a:t>1</a:t>
            </a:r>
            <a:r>
              <a:rPr lang="sk-SK" altLang="sk-SK" sz="1600">
                <a:sym typeface="Symbol" pitchFamily="18" charset="2"/>
              </a:rPr>
              <a:t> resp. </a:t>
            </a:r>
            <a:r>
              <a:rPr lang="sk-SK" altLang="sk-SK" sz="1600" baseline="-25000">
                <a:sym typeface="Symbol" pitchFamily="18" charset="2"/>
              </a:rPr>
              <a:t>2</a:t>
            </a:r>
            <a:r>
              <a:rPr lang="sk-SK" altLang="sk-SK" sz="1600">
                <a:sym typeface="Symbol" pitchFamily="18" charset="2"/>
              </a:rPr>
              <a:t>, ktorými sa do koncovej pozície acyklického reťazca aldózy premiestňuje hydroxylová skupina zúčastňujúca sa tvorbe furanózovej resp. pyranózovej cyklickej štruktúry svojou adíciou na karbonylovú skupinu pôvodne acyklickej aldózy.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altLang="sk-SK" smtClean="0"/>
              <a:t> 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60350"/>
            <a:ext cx="8229600" cy="6408738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sk-SK" altLang="sk-SK" sz="1600" b="1" smtClean="0"/>
              <a:t> 	</a:t>
            </a:r>
            <a:r>
              <a:rPr lang="en-GB" altLang="sk-SK" sz="1600" b="1" smtClean="0"/>
              <a:t>pyranóza</a:t>
            </a:r>
            <a:r>
              <a:rPr lang="en-GB" altLang="sk-SK" sz="1600" smtClean="0"/>
              <a:t> - šesťčlánková cyklická poloacetálová štruktúra redukujúcich monosacharidov vzniknutá adíciou hydroxylovej skupiny na atóme uhlíka C-5 na karbonylovú skupinu.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sk-SK" altLang="sk-SK" sz="16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altLang="sk-SK" sz="1600" smtClean="0"/>
              <a:t>	</a:t>
            </a:r>
            <a:r>
              <a:rPr lang="en-GB" altLang="sk-SK" sz="1600" b="1" smtClean="0"/>
              <a:t>furanóza</a:t>
            </a:r>
            <a:r>
              <a:rPr lang="en-GB" altLang="sk-SK" sz="1600" smtClean="0"/>
              <a:t> - päťčlenná cyklická poloacetálová štruktúra redukujúch monosacharidov vzniknutá adíciou hydroxylovej skupiny na atóme uhlíka C-4 na karbonylovú skupinu.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GB" altLang="sk-SK" sz="16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sk-SK" altLang="sk-SK" sz="1600" b="1" smtClean="0"/>
              <a:t>	</a:t>
            </a:r>
            <a:r>
              <a:rPr lang="en-GB" altLang="sk-SK" sz="1600" b="1" smtClean="0"/>
              <a:t>anoméry</a:t>
            </a:r>
            <a:r>
              <a:rPr lang="en-GB" altLang="sk-SK" sz="1600" smtClean="0"/>
              <a:t> - dvojice stereoizomérov cyklických poloacetálových foriem (mono)sacharidov líšiace sa len konfiguráciou na anomérnom atóme uhlíka</a:t>
            </a:r>
            <a:r>
              <a:rPr lang="sk-SK" altLang="sk-SK" sz="1600" smtClean="0"/>
              <a:t>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GB" altLang="sk-SK" sz="16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sk-SK" altLang="sk-SK" sz="1600" smtClean="0"/>
              <a:t>	</a:t>
            </a:r>
            <a:r>
              <a:rPr lang="en-GB" altLang="sk-SK" sz="1600" smtClean="0"/>
              <a:t>Rozdeľujú sa na </a:t>
            </a:r>
            <a:r>
              <a:rPr lang="en-GB" altLang="sk-SK" sz="1600" smtClean="0">
                <a:sym typeface="Symbol" pitchFamily="18" charset="2"/>
              </a:rPr>
              <a:t></a:t>
            </a:r>
            <a:r>
              <a:rPr lang="en-GB" altLang="sk-SK" sz="1600" smtClean="0"/>
              <a:t>- a  </a:t>
            </a:r>
            <a:r>
              <a:rPr lang="en-GB" altLang="sk-SK" sz="1600" smtClean="0">
                <a:sym typeface="Symbol" pitchFamily="18" charset="2"/>
              </a:rPr>
              <a:t></a:t>
            </a:r>
            <a:r>
              <a:rPr lang="en-GB" altLang="sk-SK" sz="1600" smtClean="0"/>
              <a:t>-anoméry. </a:t>
            </a:r>
            <a:r>
              <a:rPr lang="en-GB" altLang="sk-SK" sz="1600" smtClean="0">
                <a:sym typeface="Symbol" pitchFamily="18" charset="2"/>
              </a:rPr>
              <a:t></a:t>
            </a:r>
            <a:r>
              <a:rPr lang="en-GB" altLang="sk-SK" sz="1600" smtClean="0"/>
              <a:t>-Anoméry majú vo Fischerovom projekčnom vzorci umiestnenú anomérnu hydroxylovú skupinu alebo skupinu z nej vzniknutú derivatizáciou na tej istej strane ako je hydroxylová skupina na referenčnom atóme uhlíka. </a:t>
            </a:r>
            <a:r>
              <a:rPr lang="en-GB" altLang="sk-SK" sz="1600" smtClean="0">
                <a:sym typeface="Symbol" pitchFamily="18" charset="2"/>
              </a:rPr>
              <a:t></a:t>
            </a:r>
            <a:r>
              <a:rPr lang="en-GB" altLang="sk-SK" sz="1600" smtClean="0"/>
              <a:t>-Anoméry majú usporiadanie týchto hydroxylových skupín opačné.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sk-SK" altLang="sk-SK" sz="16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altLang="sk-SK" sz="1600" smtClean="0"/>
              <a:t>	</a:t>
            </a:r>
            <a:r>
              <a:rPr lang="en-GB" altLang="sk-SK" sz="1600" b="1" smtClean="0"/>
              <a:t>epiméry</a:t>
            </a:r>
            <a:r>
              <a:rPr lang="en-GB" altLang="sk-SK" sz="1600" smtClean="0"/>
              <a:t> - v širšom slova zmysle dvojice stereoizomérov sacharidov líšiacich sa konfiguráciou len na jednom chirálnom atóme uhlíka (s výnimkou anomérneho - anoméry), v užšom slova zmysle dvojice stereoizomérov líšiace sa konfiguráciou na atóme uhlíka bezprostredne susediacom s karbonylovou alebo potenciálnou karbonylovou skupinou sacharidu. Napr. D-glukóza a D-manóza sú epimérne (2-epimérne) aldózy, kyselina D-glukurónová a kyselina D-galakturónová sú 4-epimérne kyseliny urónové.</a:t>
            </a:r>
            <a:endParaRPr lang="sk-SK" altLang="sk-SK" sz="16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sk-SK" altLang="sk-SK" sz="16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sk-SK" altLang="sk-SK" sz="1600" smtClean="0"/>
              <a:t>	</a:t>
            </a:r>
            <a:r>
              <a:rPr lang="en-GB" altLang="sk-SK" sz="1600" b="1" smtClean="0"/>
              <a:t>glykóza </a:t>
            </a:r>
            <a:r>
              <a:rPr lang="en-GB" altLang="sk-SK" sz="1600" smtClean="0"/>
              <a:t>- súborný (všeobecný) názov pre monosacharidy a oligosacharidy. Od kmeňa glyk- možno vytvoriť ďalšie súborné názvy rôznych typov sacharidových zlúčenín pripojením príslušnej koncovky, napr. glykozidy, glycitoly (syn. alditoly), glykány (syn. polysacharidy), glycidy (syn. sacharidy), atď.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sk-SK" altLang="sk-SK" sz="16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338" name="Object 2"/>
          <p:cNvGraphicFramePr>
            <a:graphicFrameLocks noChangeAspect="1"/>
          </p:cNvGraphicFramePr>
          <p:nvPr/>
        </p:nvGraphicFramePr>
        <p:xfrm>
          <a:off x="1357313" y="785813"/>
          <a:ext cx="6572250" cy="5233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1" name="MDLDrawObject Class" r:id="rId3" imgW="5616120" imgH="4472802" progId="MDLDrawOLE.MDLDrawObject.1">
                  <p:embed/>
                </p:oleObj>
              </mc:Choice>
              <mc:Fallback>
                <p:oleObj name="MDLDrawObject Class" r:id="rId3" imgW="5616120" imgH="4472802" progId="MDLDrawOLE.MDLDrawObject.1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7313" y="785813"/>
                        <a:ext cx="6572250" cy="5233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39" name="TextBox 2"/>
          <p:cNvSpPr txBox="1">
            <a:spLocks noChangeArrowheads="1"/>
          </p:cNvSpPr>
          <p:nvPr/>
        </p:nvSpPr>
        <p:spPr bwMode="auto">
          <a:xfrm>
            <a:off x="3500438" y="285750"/>
            <a:ext cx="20002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1800"/>
              <a:t>D-galaktóza</a:t>
            </a:r>
            <a:endParaRPr lang="en-US" altLang="sk-SK" sz="1800"/>
          </a:p>
        </p:txBody>
      </p:sp>
      <p:sp>
        <p:nvSpPr>
          <p:cNvPr id="14340" name="TextBox 3"/>
          <p:cNvSpPr txBox="1">
            <a:spLocks noChangeArrowheads="1"/>
          </p:cNvSpPr>
          <p:nvPr/>
        </p:nvSpPr>
        <p:spPr bwMode="auto">
          <a:xfrm>
            <a:off x="1000125" y="6072188"/>
            <a:ext cx="30718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sk-SK" sz="1800" dirty="0">
                <a:solidFill>
                  <a:srgbClr val="FF0000"/>
                </a:solidFill>
                <a:sym typeface="Symbol" pitchFamily="18" charset="2"/>
              </a:rPr>
              <a:t></a:t>
            </a:r>
            <a:r>
              <a:rPr lang="sk-SK" altLang="sk-SK" sz="1800" dirty="0">
                <a:sym typeface="Symbol" pitchFamily="18" charset="2"/>
              </a:rPr>
              <a:t>-D-galaktopyranóza</a:t>
            </a:r>
            <a:endParaRPr lang="en-US" altLang="sk-SK" sz="1800" dirty="0"/>
          </a:p>
        </p:txBody>
      </p:sp>
      <p:sp>
        <p:nvSpPr>
          <p:cNvPr id="14341" name="TextBox 4"/>
          <p:cNvSpPr txBox="1">
            <a:spLocks noChangeArrowheads="1"/>
          </p:cNvSpPr>
          <p:nvPr/>
        </p:nvSpPr>
        <p:spPr bwMode="auto">
          <a:xfrm>
            <a:off x="5929313" y="6000750"/>
            <a:ext cx="30003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sk-SK" sz="1800">
                <a:solidFill>
                  <a:srgbClr val="FF0000"/>
                </a:solidFill>
                <a:sym typeface="Symbol" pitchFamily="18" charset="2"/>
              </a:rPr>
              <a:t></a:t>
            </a:r>
            <a:r>
              <a:rPr lang="sk-SK" altLang="sk-SK" sz="1800">
                <a:sym typeface="Symbol" pitchFamily="18" charset="2"/>
              </a:rPr>
              <a:t>-D-galaktofuranóza</a:t>
            </a:r>
            <a:endParaRPr lang="en-US" altLang="sk-SK" sz="1800"/>
          </a:p>
        </p:txBody>
      </p:sp>
      <p:sp>
        <p:nvSpPr>
          <p:cNvPr id="14342" name="TextBox 5"/>
          <p:cNvSpPr txBox="1">
            <a:spLocks noChangeArrowheads="1"/>
          </p:cNvSpPr>
          <p:nvPr/>
        </p:nvSpPr>
        <p:spPr bwMode="auto">
          <a:xfrm>
            <a:off x="3290888" y="3429000"/>
            <a:ext cx="3657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1800"/>
              <a:t>anomérny referenčný atóm</a:t>
            </a:r>
            <a:endParaRPr lang="en-US" altLang="sk-SK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1996</TotalTime>
  <Words>483</Words>
  <Application>Microsoft Office PowerPoint</Application>
  <PresentationFormat>On-screen Show (4:3)</PresentationFormat>
  <Paragraphs>115</Paragraphs>
  <Slides>20</Slides>
  <Notes>8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Calibri</vt:lpstr>
      <vt:lpstr>Symbol</vt:lpstr>
      <vt:lpstr>Default Design</vt:lpstr>
      <vt:lpstr>ISIS/Draw Sketch</vt:lpstr>
      <vt:lpstr>MDLDrawObject Class</vt:lpstr>
      <vt:lpstr>Vzťah medzi konformačným a Fischerovym vzorcom</vt:lpstr>
      <vt:lpstr> </vt:lpstr>
      <vt:lpstr> </vt:lpstr>
      <vt:lpstr> </vt:lpstr>
      <vt:lpstr> </vt:lpstr>
      <vt:lpstr> </vt:lpstr>
      <vt:lpstr>Vzťah medzi acyklickou a cyklickou štruktúrou aldóz</vt:lpstr>
      <vt:lpstr> </vt:lpstr>
      <vt:lpstr>PowerPoint Presentation</vt:lpstr>
      <vt:lpstr>PowerPoint Presentation</vt:lpstr>
      <vt:lpstr>Konformačný deskriptor</vt:lpstr>
      <vt:lpstr>PowerPoint Presentation</vt:lpstr>
      <vt:lpstr>PowerPoint Presentation</vt:lpstr>
      <vt:lpstr>PowerPoint Presentation</vt:lpstr>
      <vt:lpstr> </vt:lpstr>
      <vt:lpstr>Ketózy </vt:lpstr>
      <vt:lpstr> </vt:lpstr>
      <vt:lpstr> </vt:lpstr>
      <vt:lpstr> </vt:lpstr>
      <vt:lpstr>PowerPoint Presentation</vt:lpstr>
    </vt:vector>
  </TitlesOfParts>
  <Company>Chemický Ústav SAV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Ladislav Petrus</dc:creator>
  <cp:lastModifiedBy>Ladislav Petrus</cp:lastModifiedBy>
  <cp:revision>93</cp:revision>
  <dcterms:created xsi:type="dcterms:W3CDTF">2005-09-30T02:25:00Z</dcterms:created>
  <dcterms:modified xsi:type="dcterms:W3CDTF">2017-10-24T04:22:31Z</dcterms:modified>
</cp:coreProperties>
</file>