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0" r:id="rId2"/>
    <p:sldId id="298" r:id="rId3"/>
    <p:sldId id="257" r:id="rId4"/>
    <p:sldId id="256" r:id="rId5"/>
    <p:sldId id="258" r:id="rId6"/>
    <p:sldId id="265" r:id="rId7"/>
    <p:sldId id="291" r:id="rId8"/>
    <p:sldId id="296" r:id="rId9"/>
    <p:sldId id="303" r:id="rId10"/>
    <p:sldId id="313" r:id="rId11"/>
    <p:sldId id="300" r:id="rId12"/>
    <p:sldId id="302" r:id="rId13"/>
    <p:sldId id="301" r:id="rId14"/>
    <p:sldId id="312" r:id="rId15"/>
    <p:sldId id="306" r:id="rId16"/>
    <p:sldId id="307" r:id="rId17"/>
    <p:sldId id="308" r:id="rId18"/>
    <p:sldId id="309" r:id="rId19"/>
    <p:sldId id="310" r:id="rId20"/>
    <p:sldId id="311" r:id="rId21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41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56E1F-86C2-4E84-A293-E7A05A390673}" type="datetimeFigureOut">
              <a:rPr lang="sk-SK" smtClean="0"/>
              <a:t>12.11.2018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C863A-0828-497E-B789-3A66B02463D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925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4921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2016</a:t>
            </a:r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6949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407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9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7076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6515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4630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224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3F597-C6EF-45F4-8FD9-637161BAEA0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850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E7F61-9492-4247-99EF-5EDC1F9F04F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649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69FAB-8462-493B-B049-718D456C709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9647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79240-EA41-4187-AB54-F906F5B95EE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6476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99F46-1452-44F8-A613-815EF921310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156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DFFC3-D1E4-4AB9-B49B-092B0AD0286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169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6E9C3-9C97-4902-BF80-25A3094F77F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768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A2C5E-E630-4007-9079-0E4CFF550E9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017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37E19-9890-47D5-ADEB-98EF2D59127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255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8E727-9032-47DD-8206-9AF291D9A44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094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2CE5-9C14-40AE-9677-DC3E4A1D6F5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1493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4F46A-181F-4C94-9F3F-B8B2573F8C2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001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14A85-9BEA-4302-AA5B-8DB4A123690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4918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Click to edit Master text styles</a:t>
            </a:r>
          </a:p>
          <a:p>
            <a:pPr lvl="1"/>
            <a:r>
              <a:rPr lang="sk-SK" altLang="sk-SK" smtClean="0"/>
              <a:t>Second level</a:t>
            </a:r>
          </a:p>
          <a:p>
            <a:pPr lvl="2"/>
            <a:r>
              <a:rPr lang="sk-SK" altLang="sk-SK" smtClean="0"/>
              <a:t>Third level</a:t>
            </a:r>
          </a:p>
          <a:p>
            <a:pPr lvl="3"/>
            <a:r>
              <a:rPr lang="sk-SK" altLang="sk-SK" smtClean="0"/>
              <a:t>Fourth level</a:t>
            </a:r>
          </a:p>
          <a:p>
            <a:pPr lvl="4"/>
            <a:r>
              <a:rPr lang="sk-SK" altLang="sk-SK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964E931-0F8D-4CE9-8D72-F7672A6CE2F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hem.qmul.ac.uk/iupac/2carb/06n07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eaLnBrk="1" hangingPunct="1"/>
            <a:r>
              <a:rPr lang="sk-SK" altLang="sk-SK" sz="1800" b="1" smtClean="0"/>
              <a:t>Vzťah medzi konformačným a Fischerovym vzorcom</a:t>
            </a:r>
          </a:p>
        </p:txBody>
      </p:sp>
      <p:graphicFrame>
        <p:nvGraphicFramePr>
          <p:cNvPr id="4099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79388" y="1844675"/>
          <a:ext cx="6588125" cy="370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ISIS/Draw Sketch" r:id="rId4" imgW="4236720" imgH="2379980" progId="ISISServer">
                  <p:embed/>
                </p:oleObj>
              </mc:Choice>
              <mc:Fallback>
                <p:oleObj name="ISIS/Draw Sketch" r:id="rId4" imgW="4236720" imgH="2379980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44675"/>
                        <a:ext cx="6588125" cy="370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6443663" y="2133600"/>
            <a:ext cx="2447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D-glyceraldehyd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7486650" y="4652963"/>
            <a:ext cx="165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L-treóza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980728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Vo všeobecnosti platí, že pre cyklické formy D-sacharidov ich alfa-anomérne väzby smerujú pod rovinu </a:t>
            </a:r>
            <a:r>
              <a:rPr lang="sk-SK" dirty="0"/>
              <a:t>ich </a:t>
            </a:r>
            <a:r>
              <a:rPr lang="sk-SK" dirty="0" smtClean="0"/>
              <a:t>kruhu a ich beta-anomérne väzby smerujú nad rovinu ich kruhu.</a:t>
            </a:r>
          </a:p>
          <a:p>
            <a:endParaRPr lang="sk-SK" dirty="0"/>
          </a:p>
          <a:p>
            <a:r>
              <a:rPr lang="sk-SK" dirty="0" smtClean="0"/>
              <a:t>Pre </a:t>
            </a:r>
            <a:r>
              <a:rPr lang="sk-SK" dirty="0"/>
              <a:t>cyklické formy </a:t>
            </a:r>
            <a:r>
              <a:rPr lang="sk-SK" dirty="0" smtClean="0"/>
              <a:t>L-sacharidov je to naopak; ich </a:t>
            </a:r>
            <a:r>
              <a:rPr lang="sk-SK" dirty="0"/>
              <a:t>alfa-anomérne väzby smerujú </a:t>
            </a:r>
            <a:r>
              <a:rPr lang="sk-SK" dirty="0" smtClean="0"/>
              <a:t>nad </a:t>
            </a:r>
            <a:r>
              <a:rPr lang="sk-SK" dirty="0"/>
              <a:t>rovinu </a:t>
            </a:r>
            <a:r>
              <a:rPr lang="sk-SK" dirty="0" smtClean="0"/>
              <a:t>ich kruhu </a:t>
            </a:r>
            <a:r>
              <a:rPr lang="sk-SK" dirty="0"/>
              <a:t>a ich beta-anomérne väzby smerujú </a:t>
            </a:r>
            <a:r>
              <a:rPr lang="sk-SK" dirty="0" smtClean="0"/>
              <a:t>pod </a:t>
            </a:r>
            <a:r>
              <a:rPr lang="sk-SK" dirty="0"/>
              <a:t>rovinu ich </a:t>
            </a:r>
            <a:r>
              <a:rPr lang="sk-SK" dirty="0" smtClean="0"/>
              <a:t>kruhu.</a:t>
            </a:r>
            <a:endParaRPr lang="sk-SK" dirty="0"/>
          </a:p>
          <a:p>
            <a:endParaRPr lang="sk-SK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708345"/>
              </p:ext>
            </p:extLst>
          </p:nvPr>
        </p:nvGraphicFramePr>
        <p:xfrm>
          <a:off x="1592263" y="3354363"/>
          <a:ext cx="5959475" cy="187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MDLDrawObject Class" r:id="rId3" imgW="5958692" imgH="1874362" progId="MDLDrawOLE.MDLDrawObject.1">
                  <p:embed/>
                </p:oleObj>
              </mc:Choice>
              <mc:Fallback>
                <p:oleObj name="MDLDrawObject Class" r:id="rId3" imgW="5958692" imgH="1874362" progId="MDLDrawOLE.MDLDrawObjec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2263" y="3354363"/>
                        <a:ext cx="5959475" cy="1874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56171" y="5372646"/>
            <a:ext cx="3071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dirty="0">
                <a:solidFill>
                  <a:srgbClr val="FF0000"/>
                </a:solidFill>
                <a:sym typeface="Symbol" pitchFamily="18" charset="2"/>
              </a:rPr>
              <a:t></a:t>
            </a:r>
            <a:r>
              <a:rPr lang="sk-SK" altLang="sk-SK" sz="1800" dirty="0">
                <a:sym typeface="Symbol" pitchFamily="18" charset="2"/>
              </a:rPr>
              <a:t>-D-galaktopyranóza</a:t>
            </a:r>
            <a:endParaRPr lang="en-US" altLang="sk-SK" sz="18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24128" y="5435376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dirty="0">
                <a:solidFill>
                  <a:srgbClr val="FF0000"/>
                </a:solidFill>
                <a:sym typeface="Symbol" pitchFamily="18" charset="2"/>
              </a:rPr>
              <a:t></a:t>
            </a:r>
            <a:r>
              <a:rPr lang="sk-SK" altLang="sk-SK" sz="1800" dirty="0">
                <a:sym typeface="Symbol" pitchFamily="18" charset="2"/>
              </a:rPr>
              <a:t>-D-galaktofuranóza</a:t>
            </a:r>
            <a:endParaRPr lang="en-US" altLang="sk-SK" sz="1800" dirty="0"/>
          </a:p>
        </p:txBody>
      </p:sp>
    </p:spTree>
    <p:extLst>
      <p:ext uri="{BB962C8B-B14F-4D97-AF65-F5344CB8AC3E}">
        <p14:creationId xmlns:p14="http://schemas.microsoft.com/office/powerpoint/2010/main" val="1311571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8738"/>
            <a:ext cx="8229600" cy="633412"/>
          </a:xfrm>
        </p:spPr>
        <p:txBody>
          <a:bodyPr/>
          <a:lstStyle/>
          <a:p>
            <a:pPr eaLnBrk="1" hangingPunct="1"/>
            <a:r>
              <a:rPr lang="sk-SK" altLang="sk-SK" sz="3200" smtClean="0"/>
              <a:t>Konformačný deskriptor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836613"/>
            <a:ext cx="8435975" cy="2981325"/>
          </a:xfrm>
        </p:spPr>
        <p:txBody>
          <a:bodyPr/>
          <a:lstStyle/>
          <a:p>
            <a:pPr eaLnBrk="1" hangingPunct="1"/>
            <a:r>
              <a:rPr lang="sk-SK" altLang="sk-SK" sz="2000" smtClean="0"/>
              <a:t>Jedna cyklická štruktúra sacharidu môže zaujať niekoľko rôznych konformácií, na rozlíšenie ktorých sa používajú konformačné deskriptory. Napr. </a:t>
            </a:r>
            <a:r>
              <a:rPr lang="sk-SK" altLang="sk-SK" sz="2000" smtClean="0">
                <a:sym typeface="Symbol" pitchFamily="18" charset="2"/>
              </a:rPr>
              <a:t>-D-glukopyranóza môže zaujať dve rôzne stoličkové konformácie, ktoré sa označujú veľkým</a:t>
            </a:r>
            <a:r>
              <a:rPr lang="sk-SK" altLang="sk-SK" sz="2000" smtClean="0"/>
              <a:t> kurzívovaným písmenom </a:t>
            </a:r>
            <a:r>
              <a:rPr lang="sk-SK" altLang="sk-SK" sz="2000" i="1" smtClean="0"/>
              <a:t>C</a:t>
            </a:r>
            <a:r>
              <a:rPr lang="sk-SK" altLang="sk-SK" sz="2000" smtClean="0"/>
              <a:t> (chair – stolička) s horným a dolným číslovým indexom atómov uhlíka C-1 a C-4, podľa ich polohy voči rovine stoličkovej konformácie vytvorenej atómami uhlíka C-2, C-3, C-5 a pyranózového atómu kyslíka, t.j. konformér </a:t>
            </a:r>
            <a:r>
              <a:rPr lang="sk-SK" altLang="sk-SK" sz="2000" smtClean="0">
                <a:sym typeface="Symbol" pitchFamily="18" charset="2"/>
              </a:rPr>
              <a:t>-D-glukopyranóza-</a:t>
            </a:r>
            <a:r>
              <a:rPr lang="sk-SK" altLang="sk-SK" sz="2000" baseline="30000" smtClean="0">
                <a:sym typeface="Symbol" pitchFamily="18" charset="2"/>
              </a:rPr>
              <a:t>4</a:t>
            </a:r>
            <a:r>
              <a:rPr lang="sk-SK" altLang="sk-SK" sz="2000" i="1" smtClean="0">
                <a:sym typeface="Symbol" pitchFamily="18" charset="2"/>
              </a:rPr>
              <a:t>C</a:t>
            </a:r>
            <a:r>
              <a:rPr lang="sk-SK" altLang="sk-SK" sz="2000" baseline="-25000" smtClean="0">
                <a:sym typeface="Symbol" pitchFamily="18" charset="2"/>
              </a:rPr>
              <a:t>1</a:t>
            </a:r>
            <a:r>
              <a:rPr lang="sk-SK" altLang="sk-SK" sz="2000" smtClean="0">
                <a:sym typeface="Symbol" pitchFamily="18" charset="2"/>
              </a:rPr>
              <a:t> a </a:t>
            </a:r>
            <a:r>
              <a:rPr lang="sk-SK" altLang="sk-SK" sz="2000" smtClean="0"/>
              <a:t>konformér </a:t>
            </a:r>
            <a:br>
              <a:rPr lang="sk-SK" altLang="sk-SK" sz="2000" smtClean="0"/>
            </a:br>
            <a:r>
              <a:rPr lang="sk-SK" altLang="sk-SK" sz="2000" smtClean="0">
                <a:sym typeface="Symbol" pitchFamily="18" charset="2"/>
              </a:rPr>
              <a:t>-D-glukopyranóza-</a:t>
            </a:r>
            <a:r>
              <a:rPr lang="sk-SK" altLang="sk-SK" sz="2000" baseline="30000" smtClean="0">
                <a:sym typeface="Symbol" pitchFamily="18" charset="2"/>
              </a:rPr>
              <a:t>1</a:t>
            </a:r>
            <a:r>
              <a:rPr lang="sk-SK" altLang="sk-SK" sz="2000" i="1" smtClean="0">
                <a:sym typeface="Symbol" pitchFamily="18" charset="2"/>
              </a:rPr>
              <a:t>C</a:t>
            </a:r>
            <a:r>
              <a:rPr lang="sk-SK" altLang="sk-SK" sz="2000" baseline="-25000" smtClean="0">
                <a:sym typeface="Symbol" pitchFamily="18" charset="2"/>
              </a:rPr>
              <a:t>4</a:t>
            </a:r>
            <a:r>
              <a:rPr lang="sk-SK" altLang="sk-SK" sz="2000" smtClean="0">
                <a:sym typeface="Symbol" pitchFamily="18" charset="2"/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4213" y="4500563"/>
          <a:ext cx="7848600" cy="188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ISIS/Draw Sketch" r:id="rId4" imgW="6479540" imgH="1555750" progId="ISISServer">
                  <p:embed/>
                </p:oleObj>
              </mc:Choice>
              <mc:Fallback>
                <p:oleObj name="ISIS/Draw Sketch" r:id="rId4" imgW="6479540" imgH="1555750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500563"/>
                        <a:ext cx="7848600" cy="188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468313" y="6237288"/>
            <a:ext cx="21320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3040063" y="6237288"/>
            <a:ext cx="2541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-D-glukopyranóza-</a:t>
            </a:r>
            <a:r>
              <a:rPr lang="sk-SK" altLang="sk-SK" sz="1800" baseline="30000">
                <a:sym typeface="Symbol" pitchFamily="18" charset="2"/>
              </a:rPr>
              <a:t>4</a:t>
            </a:r>
            <a:r>
              <a:rPr lang="sk-SK" altLang="sk-SK" sz="1800" i="1">
                <a:sym typeface="Symbol" pitchFamily="18" charset="2"/>
              </a:rPr>
              <a:t>C</a:t>
            </a:r>
            <a:r>
              <a:rPr lang="sk-SK" altLang="sk-SK" sz="1800" baseline="-25000">
                <a:sym typeface="Symbol" pitchFamily="18" charset="2"/>
              </a:rPr>
              <a:t>1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5848350" y="6230938"/>
            <a:ext cx="2649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-D-glukopyranóza-</a:t>
            </a:r>
            <a:r>
              <a:rPr lang="sk-SK" altLang="sk-SK" sz="1800" baseline="30000">
                <a:sym typeface="Symbol" pitchFamily="18" charset="2"/>
              </a:rPr>
              <a:t>1</a:t>
            </a:r>
            <a:r>
              <a:rPr lang="sk-SK" altLang="sk-SK" sz="1800" i="1">
                <a:sym typeface="Symbol" pitchFamily="18" charset="2"/>
              </a:rPr>
              <a:t>C</a:t>
            </a:r>
            <a:r>
              <a:rPr lang="sk-SK" altLang="sk-SK" sz="1800" baseline="-25000">
                <a:sym typeface="Symbol" pitchFamily="18" charset="2"/>
              </a:rPr>
              <a:t>4</a:t>
            </a:r>
            <a:endParaRPr lang="sk-SK" altLang="sk-SK" sz="1800" baseline="30000">
              <a:sym typeface="Symbol" pitchFamily="18" charset="2"/>
            </a:endParaRP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592138" y="3998913"/>
            <a:ext cx="203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Haworthov vzorec</a:t>
            </a:r>
          </a:p>
        </p:txBody>
      </p:sp>
      <p:sp>
        <p:nvSpPr>
          <p:cNvPr id="16393" name="Text Box 10"/>
          <p:cNvSpPr txBox="1">
            <a:spLocks noChangeArrowheads="1"/>
          </p:cNvSpPr>
          <p:nvPr/>
        </p:nvSpPr>
        <p:spPr bwMode="auto">
          <a:xfrm>
            <a:off x="4500563" y="4033838"/>
            <a:ext cx="2262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konformačné vzorce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5500702"/>
            <a:ext cx="8858312" cy="1815882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>
              <a:defRPr/>
            </a:pPr>
            <a:r>
              <a:rPr lang="en-US" sz="1400" b="1" dirty="0"/>
              <a:t>1</a:t>
            </a:r>
            <a:r>
              <a:rPr lang="en-US" sz="1400" dirty="0"/>
              <a:t> Methyl </a:t>
            </a:r>
            <a:r>
              <a:rPr lang="el-GR" sz="1400" dirty="0"/>
              <a:t>β-</a:t>
            </a:r>
            <a:r>
              <a:rPr lang="en-US" sz="1400" dirty="0"/>
              <a:t>D-arabinofuranoside-</a:t>
            </a:r>
            <a:r>
              <a:rPr lang="en-US" sz="1400" i="1" dirty="0"/>
              <a:t>E</a:t>
            </a:r>
            <a:r>
              <a:rPr lang="en-US" sz="1400" baseline="-25000" dirty="0"/>
              <a:t>2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2</a:t>
            </a:r>
            <a:r>
              <a:rPr lang="en-US" sz="1400" dirty="0"/>
              <a:t> </a:t>
            </a:r>
            <a:r>
              <a:rPr lang="el-GR" sz="1400" dirty="0"/>
              <a:t>α-</a:t>
            </a:r>
            <a:r>
              <a:rPr lang="en-US" sz="1400" dirty="0"/>
              <a:t>D-Arabinofuranose-</a:t>
            </a:r>
            <a:r>
              <a:rPr lang="en-US" sz="1400" baseline="30000" dirty="0"/>
              <a:t>3</a:t>
            </a:r>
            <a:r>
              <a:rPr lang="en-US" sz="1400" i="1" dirty="0"/>
              <a:t>E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3</a:t>
            </a:r>
            <a:r>
              <a:rPr lang="en-US" sz="1400" dirty="0"/>
              <a:t> 1,2-</a:t>
            </a:r>
            <a:r>
              <a:rPr lang="en-US" sz="1400" i="1" dirty="0"/>
              <a:t>O</a:t>
            </a:r>
            <a:r>
              <a:rPr lang="en-US" sz="1400" dirty="0"/>
              <a:t>-Isopropylidene-</a:t>
            </a:r>
            <a:r>
              <a:rPr lang="el-GR" sz="1400" dirty="0"/>
              <a:t>β-</a:t>
            </a:r>
            <a:r>
              <a:rPr lang="en-US" sz="1400" dirty="0"/>
              <a:t>L-idofuranose-</a:t>
            </a:r>
            <a:r>
              <a:rPr lang="en-US" sz="1400" baseline="30000" dirty="0"/>
              <a:t>3</a:t>
            </a:r>
            <a:r>
              <a:rPr lang="en-US" sz="1400" i="1" dirty="0"/>
              <a:t>T</a:t>
            </a:r>
            <a:r>
              <a:rPr lang="en-US" sz="1400" baseline="-25000" dirty="0"/>
              <a:t>2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4</a:t>
            </a:r>
            <a:r>
              <a:rPr lang="en-US" sz="1400" dirty="0"/>
              <a:t> 2,3-</a:t>
            </a:r>
            <a:r>
              <a:rPr lang="en-US" sz="1400" i="1" dirty="0"/>
              <a:t>O</a:t>
            </a:r>
            <a:r>
              <a:rPr lang="en-US" sz="1400" dirty="0"/>
              <a:t>-Isopropylidene-</a:t>
            </a:r>
            <a:r>
              <a:rPr lang="el-GR" sz="1400" dirty="0"/>
              <a:t>α-</a:t>
            </a:r>
            <a:r>
              <a:rPr lang="en-US" sz="1400" dirty="0"/>
              <a:t>D-lyxofuranose-</a:t>
            </a:r>
            <a:r>
              <a:rPr lang="en-US" sz="1400" baseline="30000" dirty="0"/>
              <a:t>2</a:t>
            </a:r>
            <a:r>
              <a:rPr lang="en-US" sz="1400" i="1" dirty="0"/>
              <a:t>T</a:t>
            </a:r>
            <a:r>
              <a:rPr lang="en-US" sz="1400" baseline="-25000" dirty="0"/>
              <a:t>1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5</a:t>
            </a:r>
            <a:r>
              <a:rPr lang="en-US" sz="1400" dirty="0"/>
              <a:t> </a:t>
            </a:r>
            <a:r>
              <a:rPr lang="el-GR" sz="1400" dirty="0"/>
              <a:t>α-</a:t>
            </a:r>
            <a:r>
              <a:rPr lang="en-US" sz="1400" dirty="0"/>
              <a:t>L-Arabinopyranose-</a:t>
            </a:r>
            <a:r>
              <a:rPr lang="en-US" sz="1400" baseline="30000" dirty="0"/>
              <a:t>4</a:t>
            </a:r>
            <a:r>
              <a:rPr lang="en-US" sz="1400" i="1" dirty="0"/>
              <a:t>C</a:t>
            </a:r>
            <a:r>
              <a:rPr lang="en-US" sz="1400" baseline="-25000" dirty="0"/>
              <a:t>1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6</a:t>
            </a:r>
            <a:r>
              <a:rPr lang="en-US" sz="1400" dirty="0"/>
              <a:t> L-Glucono-1,5-lactone-</a:t>
            </a:r>
            <a:r>
              <a:rPr lang="en-US" sz="1400" baseline="30000" dirty="0"/>
              <a:t>1</a:t>
            </a:r>
            <a:r>
              <a:rPr lang="en-US" sz="1400" i="1" dirty="0"/>
              <a:t>C</a:t>
            </a:r>
            <a:r>
              <a:rPr lang="en-US" sz="1400" baseline="-25000" dirty="0"/>
              <a:t>4</a:t>
            </a:r>
            <a:endParaRPr lang="en-US" sz="1400" dirty="0"/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r>
              <a:rPr lang="en-US" sz="1400" b="1" dirty="0"/>
              <a:t>7</a:t>
            </a:r>
            <a:r>
              <a:rPr lang="en-US" sz="1400" dirty="0"/>
              <a:t> Methyl 2,6-anhydro-</a:t>
            </a:r>
            <a:r>
              <a:rPr lang="el-GR" sz="1400" dirty="0"/>
              <a:t>α-</a:t>
            </a:r>
            <a:r>
              <a:rPr lang="en-US" sz="1400" dirty="0"/>
              <a:t>D-altropyranoside-</a:t>
            </a:r>
            <a:r>
              <a:rPr lang="en-US" sz="1400" baseline="30000" dirty="0"/>
              <a:t>2,5</a:t>
            </a:r>
            <a:r>
              <a:rPr lang="en-US" sz="1400" i="1" dirty="0"/>
              <a:t>B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8</a:t>
            </a:r>
            <a:r>
              <a:rPr lang="en-US" sz="1400" dirty="0"/>
              <a:t> 1,4-Anhydro-</a:t>
            </a:r>
            <a:r>
              <a:rPr lang="el-GR" sz="1400" dirty="0"/>
              <a:t>α-</a:t>
            </a:r>
            <a:r>
              <a:rPr lang="en-US" sz="1400" dirty="0"/>
              <a:t>D-allopyranose-</a:t>
            </a:r>
            <a:r>
              <a:rPr lang="en-US" sz="1400" i="1" dirty="0"/>
              <a:t>B</a:t>
            </a:r>
            <a:r>
              <a:rPr lang="en-US" sz="1400" baseline="-25000" dirty="0"/>
              <a:t>1,4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9</a:t>
            </a:r>
            <a:r>
              <a:rPr lang="en-US" sz="1400" dirty="0"/>
              <a:t> 1,2-</a:t>
            </a:r>
            <a:r>
              <a:rPr lang="en-US" sz="1400" i="1" dirty="0"/>
              <a:t>O</a:t>
            </a:r>
            <a:r>
              <a:rPr lang="en-US" sz="1400" dirty="0"/>
              <a:t>-Ethylidene-</a:t>
            </a:r>
            <a:r>
              <a:rPr lang="el-GR" sz="1400" dirty="0"/>
              <a:t>α-</a:t>
            </a:r>
            <a:r>
              <a:rPr lang="en-US" sz="1400" dirty="0"/>
              <a:t>D-glucopyranose-</a:t>
            </a:r>
            <a:r>
              <a:rPr lang="en-US" sz="1400" baseline="30000" dirty="0"/>
              <a:t>1</a:t>
            </a:r>
            <a:r>
              <a:rPr lang="en-US" sz="1400" i="1" dirty="0"/>
              <a:t>S</a:t>
            </a:r>
            <a:r>
              <a:rPr lang="en-US" sz="1400" baseline="-25000" dirty="0"/>
              <a:t>3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10</a:t>
            </a:r>
            <a:r>
              <a:rPr lang="en-US" sz="1400" dirty="0"/>
              <a:t> </a:t>
            </a:r>
            <a:r>
              <a:rPr lang="el-GR" sz="1400" dirty="0"/>
              <a:t>β-</a:t>
            </a:r>
            <a:r>
              <a:rPr lang="en-US" sz="1400" dirty="0"/>
              <a:t>L-Altropyranose-</a:t>
            </a:r>
            <a:r>
              <a:rPr lang="en-US" sz="1400" baseline="30000" dirty="0"/>
              <a:t>2</a:t>
            </a:r>
            <a:r>
              <a:rPr lang="en-US" sz="1400" i="1" dirty="0"/>
              <a:t>S</a:t>
            </a:r>
            <a:r>
              <a:rPr lang="en-US" sz="1400" baseline="-25000" dirty="0"/>
              <a:t>O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11</a:t>
            </a:r>
            <a:r>
              <a:rPr lang="en-US" sz="1400" dirty="0"/>
              <a:t> Methyl 2,3-anhydro-5-thio-</a:t>
            </a:r>
            <a:r>
              <a:rPr lang="el-GR" sz="1400" dirty="0"/>
              <a:t>β-</a:t>
            </a:r>
            <a:r>
              <a:rPr lang="en-US" sz="1400" dirty="0"/>
              <a:t>L-lyxopyranoside-</a:t>
            </a:r>
            <a:r>
              <a:rPr lang="en-US" sz="1400" baseline="30000" dirty="0"/>
              <a:t>5</a:t>
            </a:r>
            <a:r>
              <a:rPr lang="en-US" sz="1400" i="1" dirty="0"/>
              <a:t>H</a:t>
            </a:r>
            <a:r>
              <a:rPr lang="en-US" sz="1400" baseline="-25000" dirty="0"/>
              <a:t>S</a:t>
            </a:r>
            <a:r>
              <a:rPr lang="en-US" sz="1400" dirty="0"/>
              <a:t> </a:t>
            </a:r>
          </a:p>
          <a:p>
            <a:pPr>
              <a:defRPr/>
            </a:pPr>
            <a:r>
              <a:rPr lang="en-US" sz="1400" b="1" dirty="0"/>
              <a:t>12</a:t>
            </a:r>
            <a:r>
              <a:rPr lang="en-US" sz="1400" dirty="0"/>
              <a:t> 2,3-Dideoxy-D-</a:t>
            </a:r>
            <a:r>
              <a:rPr lang="en-US" sz="1400" i="1" dirty="0"/>
              <a:t>erythro-</a:t>
            </a:r>
            <a:r>
              <a:rPr lang="en-US" sz="1400" dirty="0"/>
              <a:t>hex-2-enono-1,5-lactone-</a:t>
            </a:r>
            <a:r>
              <a:rPr lang="en-US" sz="1400" baseline="30000" dirty="0"/>
              <a:t>5</a:t>
            </a:r>
            <a:r>
              <a:rPr lang="en-US" sz="1400" i="1" dirty="0"/>
              <a:t>E</a:t>
            </a:r>
            <a:endParaRPr lang="en-US" sz="1400" dirty="0"/>
          </a:p>
          <a:p>
            <a:pPr>
              <a:defRPr/>
            </a:pPr>
            <a:endParaRPr lang="en-US" sz="1400" dirty="0"/>
          </a:p>
        </p:txBody>
      </p:sp>
      <p:pic>
        <p:nvPicPr>
          <p:cNvPr id="17411" name="Picture 3" descr="konformaci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469900"/>
            <a:ext cx="5072062" cy="495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428625" y="0"/>
            <a:ext cx="8643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b="1"/>
              <a:t>Ostatn</a:t>
            </a:r>
            <a:r>
              <a:rPr lang="sk-SK" altLang="sk-SK" sz="1800" b="1"/>
              <a:t>é konformačné deskriptory </a:t>
            </a:r>
            <a:r>
              <a:rPr lang="sk-SK" altLang="sk-SK" sz="1800"/>
              <a:t>(</a:t>
            </a:r>
            <a:r>
              <a:rPr lang="en-US" altLang="sk-SK" sz="1400" b="1">
                <a:hlinkClick r:id="rId4"/>
              </a:rPr>
              <a:t>http://www.chem.qmul.ac.uk/iupac/2carb/06n07.html</a:t>
            </a:r>
            <a:r>
              <a:rPr lang="sk-SK" altLang="sk-SK" sz="1800"/>
              <a:t>)</a:t>
            </a: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19075" y="571500"/>
          <a:ext cx="8775700" cy="437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ISIS/Draw Sketch" r:id="rId4" imgW="6647180" imgH="3317240" progId="ISISServer">
                  <p:embed/>
                </p:oleObj>
              </mc:Choice>
              <mc:Fallback>
                <p:oleObj name="ISIS/Draw Sketch" r:id="rId4" imgW="6647180" imgH="3317240" progId="ISISServer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571500"/>
                        <a:ext cx="8775700" cy="437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42875" y="214313"/>
            <a:ext cx="8715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/>
              <a:t>Konforma</a:t>
            </a:r>
            <a:r>
              <a:rPr lang="sk-SK" altLang="sk-SK" sz="1800"/>
              <a:t>čný vzorec                 Haworthov vzorec                         Millsov vzorec</a:t>
            </a:r>
            <a:endParaRPr lang="en-US" altLang="sk-SK" sz="1800"/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1785938" y="2714625"/>
            <a:ext cx="5143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1,2:3,4-Di-O-izopropylidén-</a:t>
            </a:r>
            <a:r>
              <a:rPr lang="sk-SK" altLang="sk-SK" sz="1800">
                <a:sym typeface="Symbol" pitchFamily="18" charset="2"/>
              </a:rPr>
              <a:t>-D-galaktopyranóza</a:t>
            </a:r>
            <a:endParaRPr lang="en-US" altLang="sk-SK" sz="1800"/>
          </a:p>
        </p:txBody>
      </p:sp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3214688" y="5072063"/>
            <a:ext cx="285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D-glukaro-1,4:6,3-dilaktón</a:t>
            </a:r>
            <a:endParaRPr lang="en-US" altLang="sk-SK" sz="1800"/>
          </a:p>
        </p:txBody>
      </p:sp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357188" y="5657850"/>
            <a:ext cx="8318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V sacharidovej chémii sa používajú tri druhy štruktúrnych vzorcov,  z ktorých každý má niektoré výhody aj nevýhody, ktoré sú znázornené na príklade dvoch vyššie uvedených derivátov sacharidov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8604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5400" dirty="0" smtClean="0"/>
              <a:t>Učivo Chémie sacharidov na ďalších obrázkoch je nad rámec predmetu Chémia prírodných látok </a:t>
            </a:r>
            <a:endParaRPr lang="sk-SK" sz="5400" dirty="0"/>
          </a:p>
        </p:txBody>
      </p:sp>
    </p:spTree>
    <p:extLst>
      <p:ext uri="{BB962C8B-B14F-4D97-AF65-F5344CB8AC3E}">
        <p14:creationId xmlns:p14="http://schemas.microsoft.com/office/powerpoint/2010/main" val="1896020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6513" y="0"/>
            <a:ext cx="9180513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800" b="1" smtClean="0"/>
              <a:t>	</a:t>
            </a:r>
            <a:r>
              <a:rPr lang="en-GB" altLang="sk-SK" sz="1800" b="1" smtClean="0"/>
              <a:t>aldózy</a:t>
            </a:r>
            <a:r>
              <a:rPr lang="en-GB" altLang="sk-SK" sz="1800" smtClean="0"/>
              <a:t> - polyhydroxykabonylové zlúčeniny všeobecného vzorca C</a:t>
            </a:r>
            <a:r>
              <a:rPr lang="en-GB" altLang="sk-SK" sz="1800" baseline="-25000" smtClean="0"/>
              <a:t>n</a:t>
            </a:r>
            <a:r>
              <a:rPr lang="en-GB" altLang="sk-SK" sz="1800" smtClean="0"/>
              <a:t>H</a:t>
            </a:r>
            <a:r>
              <a:rPr lang="en-GB" altLang="sk-SK" sz="1800" baseline="-25000" smtClean="0"/>
              <a:t>2n</a:t>
            </a:r>
            <a:r>
              <a:rPr lang="en-GB" altLang="sk-SK" sz="1800" smtClean="0"/>
              <a:t>O</a:t>
            </a:r>
            <a:r>
              <a:rPr lang="en-GB" altLang="sk-SK" sz="1800" baseline="-25000" smtClean="0"/>
              <a:t>n</a:t>
            </a:r>
            <a:r>
              <a:rPr lang="en-GB" altLang="sk-SK" sz="1800" smtClean="0"/>
              <a:t> patriace </a:t>
            </a:r>
            <a:r>
              <a:rPr lang="sk-SK" altLang="sk-SK" sz="1800" smtClean="0"/>
              <a:t>medzi </a:t>
            </a:r>
            <a:r>
              <a:rPr lang="en-GB" altLang="sk-SK" sz="1800" smtClean="0"/>
              <a:t>monosacharidy, ktoré majú karbonylovú skupinu v koncovej polohe nevetveného reťazca (polyhydroxyaldehydy).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Podľa počtu atómov v molekule sa aldózy delia na triózy, tetrózy, pentózy, hexózy, heptózy, októzy atď. Podľa konfigurácie na konfiguračnom atóme uhlíka sa delia na aldózy genetických radov D  a L (monosacharidy). Aldózy genetického radu D možno postupne získať z D-glyceradehydu aplikáciou Fischer-Killianiho meódy alebo Sowdenovej metódy. Podobne sa z L-glyceradehydu získajú L-aldózy.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Vyššie aldózy sa odvodzujú analogicky a ich názvy sa tvoria pomocou konfiguračných predpôn odvodených od trióz až hexóz: D- resp. L-</a:t>
            </a:r>
            <a:r>
              <a:rPr lang="en-GB" altLang="sk-SK" sz="1800" i="1" smtClean="0"/>
              <a:t>glycero</a:t>
            </a:r>
            <a:r>
              <a:rPr lang="en-GB" altLang="sk-SK" sz="1800" smtClean="0"/>
              <a:t>-, -</a:t>
            </a:r>
            <a:r>
              <a:rPr lang="en-GB" altLang="sk-SK" sz="1800" i="1" smtClean="0"/>
              <a:t>erytro-,</a:t>
            </a:r>
            <a:r>
              <a:rPr lang="en-GB" altLang="sk-SK" sz="1800" smtClean="0"/>
              <a:t>  -</a:t>
            </a:r>
            <a:r>
              <a:rPr lang="en-GB" altLang="sk-SK" sz="1800" i="1" smtClean="0"/>
              <a:t>treo-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ribo-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arabino-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xylo-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lyxo-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alo-</a:t>
            </a:r>
            <a:r>
              <a:rPr lang="sk-SK" altLang="sk-SK" sz="1800" i="1" smtClean="0"/>
              <a:t> (-allo-)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altro-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gluko-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mano-</a:t>
            </a:r>
            <a:r>
              <a:rPr lang="en-GB" altLang="sk-SK" sz="1800" smtClean="0"/>
              <a:t> </a:t>
            </a:r>
            <a:r>
              <a:rPr lang="sk-SK" altLang="sk-SK" sz="1800" smtClean="0"/>
              <a:t>  (</a:t>
            </a:r>
            <a:r>
              <a:rPr lang="en-GB" altLang="sk-SK" sz="1800" smtClean="0"/>
              <a:t>-</a:t>
            </a:r>
            <a:r>
              <a:rPr lang="en-GB" altLang="sk-SK" sz="1800" i="1" smtClean="0"/>
              <a:t>man</a:t>
            </a:r>
            <a:r>
              <a:rPr lang="sk-SK" altLang="sk-SK" sz="1800" i="1" smtClean="0"/>
              <a:t>n</a:t>
            </a:r>
            <a:r>
              <a:rPr lang="en-GB" altLang="sk-SK" sz="1800" i="1" smtClean="0"/>
              <a:t>o-</a:t>
            </a:r>
            <a:r>
              <a:rPr lang="sk-SK" altLang="sk-SK" sz="1800" i="1" smtClean="0"/>
              <a:t>)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gulo-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ido-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galakto-</a:t>
            </a:r>
            <a:r>
              <a:rPr lang="en-GB" altLang="sk-SK" sz="1800" smtClean="0"/>
              <a:t> a -</a:t>
            </a:r>
            <a:r>
              <a:rPr lang="en-GB" altLang="sk-SK" sz="1800" i="1" smtClean="0"/>
              <a:t>talo-</a:t>
            </a:r>
            <a:r>
              <a:rPr lang="sk-SK" altLang="sk-SK" sz="1800" smtClean="0"/>
              <a:t>.</a:t>
            </a:r>
            <a:r>
              <a:rPr lang="en-GB" altLang="sk-SK" sz="1800" smtClean="0"/>
              <a:t> Všetky aldózy sú za bežných podmienok v cyklických poloacetálových formách. </a:t>
            </a:r>
            <a:endParaRPr lang="sk-SK" altLang="sk-SK" sz="18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Každá vytvorená cyklická poloacetálová forma aldózy má dva streoizoméry, ktoré sa nazývajú anoméry a ktoré sa navzájom líšia fyzikálnymi a chemickými vlastnosťami. Cyklické poloacetálové formy aldóz sa niekedy zoraďujú do homomorfných radov. Podobným spôsobom sa odvodzujú cyklické poloacetálové štruktúry pre ketózy, kyseliny urónové a iné redukujúce sacharidy.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Cyklické poloacetálové štruktúry podobne ako cyklohexán alebo cyklopentán nemajú rovinné usporiadanie kruhových atómov ako to znázorňuj</a:t>
            </a:r>
            <a:r>
              <a:rPr lang="sk-SK" altLang="sk-SK" sz="1800" smtClean="0"/>
              <a:t>ú</a:t>
            </a:r>
            <a:r>
              <a:rPr lang="en-GB" altLang="sk-SK" sz="1800" smtClean="0"/>
              <a:t> Haworthove projekčné vzorce. Takto napr. </a:t>
            </a:r>
            <a:r>
              <a:rPr lang="en-GB" altLang="sk-SK" sz="1800" smtClean="0">
                <a:sym typeface="Symbol" pitchFamily="18" charset="2"/>
              </a:rPr>
              <a:t></a:t>
            </a:r>
            <a:r>
              <a:rPr lang="en-GB" altLang="sk-SK" sz="1800" smtClean="0"/>
              <a:t>-D-galaktopyranóza a</a:t>
            </a:r>
            <a:r>
              <a:rPr lang="sk-SK" altLang="sk-SK" sz="1800" smtClean="0"/>
              <a:t>ko aj</a:t>
            </a:r>
            <a:r>
              <a:rPr lang="en-GB" altLang="sk-SK" sz="1800" smtClean="0"/>
              <a:t> najstabilnejšia forma D-glukózy, </a:t>
            </a:r>
            <a:r>
              <a:rPr lang="en-GB" altLang="sk-SK" sz="1800" smtClean="0">
                <a:sym typeface="Symbol" pitchFamily="18" charset="2"/>
              </a:rPr>
              <a:t></a:t>
            </a:r>
            <a:r>
              <a:rPr lang="en-GB" altLang="sk-SK" sz="1800" smtClean="0"/>
              <a:t>-D-glukopyranóza prednostne zaujíma</a:t>
            </a:r>
            <a:r>
              <a:rPr lang="sk-SK" altLang="sk-SK" sz="1800" smtClean="0"/>
              <a:t>jú</a:t>
            </a:r>
            <a:r>
              <a:rPr lang="en-GB" altLang="sk-SK" sz="1800" smtClean="0"/>
              <a:t> najstabilnejšiu stoličkovú konformáciu </a:t>
            </a:r>
            <a:r>
              <a:rPr lang="sk-SK" altLang="sk-SK" sz="1800" baseline="30000" smtClean="0"/>
              <a:t>4</a:t>
            </a:r>
            <a:r>
              <a:rPr lang="sk-SK" altLang="sk-SK" sz="1800" i="1" smtClean="0"/>
              <a:t>C</a:t>
            </a:r>
            <a:r>
              <a:rPr lang="sk-SK" altLang="sk-SK" sz="1800" baseline="-25000" smtClean="0"/>
              <a:t>1</a:t>
            </a:r>
            <a:r>
              <a:rPr lang="en-GB" altLang="sk-SK" sz="1800" smtClean="0"/>
              <a:t>. Priestorové usporiadanie substituentov v prednostne zaujatej konformácii určuje stabilitu a celkovú reaktivitu aldóz ako i iných sacharidov v cyklických formách.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Redukciou aldóz sa získavajú alditoly, oxidáciou koncových atómov uhlíka vznikajú kyseliny aldónové, kyselin</a:t>
            </a:r>
            <a:r>
              <a:rPr lang="sk-SK" altLang="sk-SK" sz="1800" smtClean="0"/>
              <a:t>y</a:t>
            </a:r>
            <a:r>
              <a:rPr lang="en-GB" altLang="sk-SK" sz="1800" smtClean="0"/>
              <a:t> urónové alebo kyseliny aldarové. </a:t>
            </a:r>
            <a:endParaRPr lang="sk-SK" altLang="sk-SK" sz="1800" smtClean="0"/>
          </a:p>
        </p:txBody>
      </p:sp>
    </p:spTree>
    <p:extLst>
      <p:ext uri="{BB962C8B-B14F-4D97-AF65-F5344CB8AC3E}">
        <p14:creationId xmlns:p14="http://schemas.microsoft.com/office/powerpoint/2010/main" val="241689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77875"/>
          </a:xfrm>
        </p:spPr>
        <p:txBody>
          <a:bodyPr/>
          <a:lstStyle/>
          <a:p>
            <a:pPr eaLnBrk="1" hangingPunct="1"/>
            <a:r>
              <a:rPr lang="sk-SK" altLang="sk-SK" sz="2800" b="1" smtClean="0"/>
              <a:t>K</a:t>
            </a:r>
            <a:r>
              <a:rPr lang="en-GB" altLang="sk-SK" sz="2800" b="1" smtClean="0"/>
              <a:t>etózy</a:t>
            </a:r>
            <a:r>
              <a:rPr lang="en-GB" altLang="sk-SK" smtClean="0"/>
              <a:t> </a:t>
            </a:r>
            <a:endParaRPr lang="sk-SK" altLang="sk-SK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k-SK" altLang="sk-SK" sz="2000" smtClean="0"/>
              <a:t>P</a:t>
            </a:r>
            <a:r>
              <a:rPr lang="en-GB" altLang="sk-SK" sz="2000" smtClean="0"/>
              <a:t>olyhydroxykarbonylové zlúčeniny všeobecného vzorca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2000" smtClean="0"/>
              <a:t>	</a:t>
            </a:r>
            <a:r>
              <a:rPr lang="en-GB" altLang="sk-SK" sz="2000" smtClean="0"/>
              <a:t>C</a:t>
            </a:r>
            <a:r>
              <a:rPr lang="en-GB" altLang="sk-SK" sz="2000" baseline="-25000" smtClean="0"/>
              <a:t>n</a:t>
            </a:r>
            <a:r>
              <a:rPr lang="en-GB" altLang="sk-SK" sz="2000" smtClean="0"/>
              <a:t>H</a:t>
            </a:r>
            <a:r>
              <a:rPr lang="en-GB" altLang="sk-SK" sz="2000" baseline="-25000" smtClean="0"/>
              <a:t>2n</a:t>
            </a:r>
            <a:r>
              <a:rPr lang="en-GB" altLang="sk-SK" sz="2000" smtClean="0"/>
              <a:t>O</a:t>
            </a:r>
            <a:r>
              <a:rPr lang="en-GB" altLang="sk-SK" sz="2000" baseline="-25000" smtClean="0"/>
              <a:t>n</a:t>
            </a:r>
            <a:r>
              <a:rPr lang="en-GB" altLang="sk-SK" sz="2000" smtClean="0"/>
              <a:t> skupiny monosacharidy, ktoré majú karbonylovú skupinu mimo terminálnej polohy nevetveného uhlíkového reťazca (polyhydroxyketóny). </a:t>
            </a:r>
            <a:endParaRPr lang="sk-SK" altLang="sk-SK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20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2000" smtClean="0"/>
              <a:t>Podľa počtu atómov uhlíka v molekule sa delia na dihydroxyacetón, tetrulózy, pentulózy, hexulózy, heptulózy, oktulózy, atď. Podľa polohy karbonylovej skupiny v uhlíkovom reťazci sa delia na 2-ketózy (-2-ulózy), 3-ketózy (-3-ulózy), 4-ketózy (-4-ulózy), atď. Najvýznamnejšie a najfrekventovanejšie sú 2-ketózy, Genetické rady D</a:t>
            </a:r>
            <a:r>
              <a:rPr lang="sk-SK" altLang="sk-SK" sz="2000" smtClean="0"/>
              <a:t>-</a:t>
            </a:r>
            <a:r>
              <a:rPr lang="en-GB" altLang="sk-SK" sz="2000" smtClean="0"/>
              <a:t> a  L</a:t>
            </a:r>
            <a:r>
              <a:rPr lang="sk-SK" altLang="sk-SK" sz="2000" smtClean="0"/>
              <a:t>-</a:t>
            </a:r>
            <a:r>
              <a:rPr lang="en-GB" altLang="sk-SK" sz="2000" smtClean="0"/>
              <a:t>2-ketóz sa odvodzujú od dihydroxyacetónu </a:t>
            </a:r>
            <a:r>
              <a:rPr lang="sk-SK" altLang="sk-SK" sz="2000" smtClean="0"/>
              <a:t>podobne ako vyššie aldózy od glyceraldehydu</a:t>
            </a:r>
            <a:r>
              <a:rPr lang="en-GB" altLang="sk-SK" sz="2000" smtClean="0"/>
              <a:t>.</a:t>
            </a:r>
            <a:endParaRPr lang="sk-SK" altLang="sk-SK" sz="2000" smtClean="0"/>
          </a:p>
          <a:p>
            <a:pPr eaLnBrk="1" hangingPunct="1">
              <a:lnSpc>
                <a:spcPct val="80000"/>
              </a:lnSpc>
            </a:pPr>
            <a:endParaRPr lang="en-GB" altLang="sk-SK" sz="20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2000" smtClean="0"/>
              <a:t>Cyklické poloacetálové štruktúry ketóz sa odvodzujú podobne ako u aldóz. Reakcie ketóz sú podobné ako u aldóz s výnimkou ich redukcie</a:t>
            </a:r>
            <a:r>
              <a:rPr lang="sk-SK" altLang="sk-SK" sz="2000" smtClean="0"/>
              <a:t>, kde vznikajú dva epimérne alditoly</a:t>
            </a:r>
            <a:r>
              <a:rPr lang="en-GB" altLang="sk-SK" sz="2000" smtClean="0"/>
              <a:t> (p. alditoly).</a:t>
            </a:r>
            <a:endParaRPr lang="sk-SK" altLang="sk-SK" sz="2000" smtClean="0"/>
          </a:p>
        </p:txBody>
      </p:sp>
    </p:spTree>
    <p:extLst>
      <p:ext uri="{BB962C8B-B14F-4D97-AF65-F5344CB8AC3E}">
        <p14:creationId xmlns:p14="http://schemas.microsoft.com/office/powerpoint/2010/main" val="343682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172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D-ketózy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250825" y="836613"/>
            <a:ext cx="23764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názvoslovná prípona „-ulóza“</a:t>
            </a:r>
          </a:p>
        </p:txBody>
      </p:sp>
      <p:graphicFrame>
        <p:nvGraphicFramePr>
          <p:cNvPr id="6149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625475" y="227013"/>
          <a:ext cx="7818438" cy="630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ISIS/Draw Sketch" r:id="rId3" imgW="5741670" imgH="4631690" progId="ISISServer">
                  <p:embed/>
                </p:oleObj>
              </mc:Choice>
              <mc:Fallback>
                <p:oleObj name="ISIS/Draw Sketch" r:id="rId3" imgW="5741670" imgH="463169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227013"/>
                        <a:ext cx="7818438" cy="630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581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65175"/>
            <a:ext cx="9901238" cy="4506913"/>
          </a:xfrm>
        </p:spPr>
      </p:pic>
      <p:sp>
        <p:nvSpPr>
          <p:cNvPr id="9220" name="Line 16"/>
          <p:cNvSpPr>
            <a:spLocks noChangeShapeType="1"/>
          </p:cNvSpPr>
          <p:nvPr/>
        </p:nvSpPr>
        <p:spPr bwMode="auto">
          <a:xfrm>
            <a:off x="1692275" y="2852738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1" name="Line 17"/>
          <p:cNvSpPr>
            <a:spLocks noChangeShapeType="1"/>
          </p:cNvSpPr>
          <p:nvPr/>
        </p:nvSpPr>
        <p:spPr bwMode="auto">
          <a:xfrm>
            <a:off x="1692275" y="28527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2" name="Line 18"/>
          <p:cNvSpPr>
            <a:spLocks noChangeShapeType="1"/>
          </p:cNvSpPr>
          <p:nvPr/>
        </p:nvSpPr>
        <p:spPr bwMode="auto">
          <a:xfrm>
            <a:off x="1692275" y="3573463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3" name="Line 19"/>
          <p:cNvSpPr>
            <a:spLocks noChangeShapeType="1"/>
          </p:cNvSpPr>
          <p:nvPr/>
        </p:nvSpPr>
        <p:spPr bwMode="auto">
          <a:xfrm flipV="1">
            <a:off x="7235825" y="28527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4" name="Line 20"/>
          <p:cNvSpPr>
            <a:spLocks noChangeShapeType="1"/>
          </p:cNvSpPr>
          <p:nvPr/>
        </p:nvSpPr>
        <p:spPr bwMode="auto">
          <a:xfrm>
            <a:off x="1692275" y="3573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5" name="Line 21"/>
          <p:cNvSpPr>
            <a:spLocks noChangeShapeType="1"/>
          </p:cNvSpPr>
          <p:nvPr/>
        </p:nvSpPr>
        <p:spPr bwMode="auto">
          <a:xfrm>
            <a:off x="1692275" y="3933825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6" name="Line 22"/>
          <p:cNvSpPr>
            <a:spLocks noChangeShapeType="1"/>
          </p:cNvSpPr>
          <p:nvPr/>
        </p:nvSpPr>
        <p:spPr bwMode="auto">
          <a:xfrm flipV="1">
            <a:off x="7235825" y="3573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7" name="Line 24"/>
          <p:cNvSpPr>
            <a:spLocks noChangeShapeType="1"/>
          </p:cNvSpPr>
          <p:nvPr/>
        </p:nvSpPr>
        <p:spPr bwMode="auto">
          <a:xfrm>
            <a:off x="1692275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8" name="Line 25"/>
          <p:cNvSpPr>
            <a:spLocks noChangeShapeType="1"/>
          </p:cNvSpPr>
          <p:nvPr/>
        </p:nvSpPr>
        <p:spPr bwMode="auto">
          <a:xfrm flipV="1">
            <a:off x="1692275" y="3141663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9" name="Text Box 26"/>
          <p:cNvSpPr txBox="1">
            <a:spLocks noChangeArrowheads="1"/>
          </p:cNvSpPr>
          <p:nvPr/>
        </p:nvSpPr>
        <p:spPr bwMode="auto">
          <a:xfrm>
            <a:off x="611188" y="5157788"/>
            <a:ext cx="81375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Prakticky významné sú iba furanózy a pyranózy, ktoré vznikajú spontánnou cyklizáciou acyklických foriem acyklických foriem redukujúcich sacharidov (aldóz alebo ketóz).</a:t>
            </a:r>
          </a:p>
        </p:txBody>
      </p:sp>
      <p:sp>
        <p:nvSpPr>
          <p:cNvPr id="9230" name="Text Box 27"/>
          <p:cNvSpPr txBox="1">
            <a:spLocks noChangeArrowheads="1"/>
          </p:cNvSpPr>
          <p:nvPr/>
        </p:nvSpPr>
        <p:spPr bwMode="auto">
          <a:xfrm>
            <a:off x="250825" y="908050"/>
            <a:ext cx="73453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2400"/>
              <a:t>Veľkosť kruhu cyklických foriem monosacharidov</a:t>
            </a:r>
          </a:p>
        </p:txBody>
      </p:sp>
    </p:spTree>
    <p:extLst>
      <p:ext uri="{BB962C8B-B14F-4D97-AF65-F5344CB8AC3E}">
        <p14:creationId xmlns:p14="http://schemas.microsoft.com/office/powerpoint/2010/main" val="224864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3132138" y="546100"/>
            <a:ext cx="2919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Cyklické formy </a:t>
            </a:r>
            <a:r>
              <a:rPr lang="sk-SK" altLang="sk-SK" sz="1800" b="1">
                <a:sym typeface="Symbol" pitchFamily="18" charset="2"/>
              </a:rPr>
              <a:t>-</a:t>
            </a:r>
            <a:r>
              <a:rPr lang="sk-SK" altLang="sk-SK" sz="1800" b="1"/>
              <a:t>D-ketóz</a:t>
            </a:r>
          </a:p>
        </p:txBody>
      </p:sp>
      <p:graphicFrame>
        <p:nvGraphicFramePr>
          <p:cNvPr id="11268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755650" y="1276350"/>
          <a:ext cx="7561263" cy="498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ISIS/Draw Sketch" r:id="rId3" imgW="5028564" imgH="3316767" progId="ISISServer">
                  <p:embed/>
                </p:oleObj>
              </mc:Choice>
              <mc:Fallback>
                <p:oleObj name="ISIS/Draw Sketch" r:id="rId3" imgW="5028564" imgH="3316767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276350"/>
                        <a:ext cx="7561263" cy="498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24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6513" y="504056"/>
            <a:ext cx="9180513" cy="594928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800" b="1" dirty="0" smtClean="0"/>
              <a:t>	</a:t>
            </a:r>
            <a:r>
              <a:rPr lang="en-GB" altLang="sk-SK" sz="1800" b="1" dirty="0" err="1" smtClean="0"/>
              <a:t>aldózy</a:t>
            </a:r>
            <a:r>
              <a:rPr lang="en-GB" altLang="sk-SK" sz="1800" dirty="0" smtClean="0"/>
              <a:t> - </a:t>
            </a:r>
            <a:r>
              <a:rPr lang="en-GB" altLang="sk-SK" sz="1800" dirty="0" err="1" smtClean="0"/>
              <a:t>polyhydroxykabonylové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zlúčeniny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všeobecného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vzorca</a:t>
            </a:r>
            <a:r>
              <a:rPr lang="en-GB" altLang="sk-SK" sz="1800" dirty="0" smtClean="0"/>
              <a:t> C</a:t>
            </a:r>
            <a:r>
              <a:rPr lang="en-GB" altLang="sk-SK" sz="1800" baseline="-25000" dirty="0" smtClean="0"/>
              <a:t>n</a:t>
            </a:r>
            <a:r>
              <a:rPr lang="en-GB" altLang="sk-SK" sz="1800" dirty="0" smtClean="0"/>
              <a:t>H</a:t>
            </a:r>
            <a:r>
              <a:rPr lang="en-GB" altLang="sk-SK" sz="1800" baseline="-25000" dirty="0" smtClean="0"/>
              <a:t>2n</a:t>
            </a:r>
            <a:r>
              <a:rPr lang="en-GB" altLang="sk-SK" sz="1800" dirty="0" smtClean="0"/>
              <a:t>O</a:t>
            </a:r>
            <a:r>
              <a:rPr lang="en-GB" altLang="sk-SK" sz="1800" baseline="-25000" dirty="0" smtClean="0"/>
              <a:t>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patriace</a:t>
            </a:r>
            <a:r>
              <a:rPr lang="en-GB" altLang="sk-SK" sz="1800" dirty="0" smtClean="0"/>
              <a:t> </a:t>
            </a:r>
            <a:r>
              <a:rPr lang="sk-SK" altLang="sk-SK" sz="1800" dirty="0" smtClean="0"/>
              <a:t>medzi </a:t>
            </a:r>
            <a:r>
              <a:rPr lang="en-GB" altLang="sk-SK" sz="1800" dirty="0" err="1" smtClean="0"/>
              <a:t>monosacharidy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karbonylovú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skupinu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koncovej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polohe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nevetveného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reťazca</a:t>
            </a:r>
            <a:r>
              <a:rPr lang="en-GB" altLang="sk-SK" sz="1800" dirty="0" smtClean="0"/>
              <a:t> (</a:t>
            </a:r>
            <a:r>
              <a:rPr lang="en-GB" altLang="sk-SK" sz="1800" dirty="0" err="1" smtClean="0"/>
              <a:t>polyhydroxyaldehydy</a:t>
            </a:r>
            <a:r>
              <a:rPr lang="en-GB" altLang="sk-SK" sz="1800" dirty="0" smtClean="0"/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Podľa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počtu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molekule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delia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triózy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tetrózy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pentózy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hexózy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heptózy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októzy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atď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Podľa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konfigurácie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konfiguračnom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uhlíka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delia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genetických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radov</a:t>
            </a:r>
            <a:r>
              <a:rPr lang="en-GB" altLang="sk-SK" sz="1800" dirty="0" smtClean="0"/>
              <a:t> D  a L (</a:t>
            </a:r>
            <a:r>
              <a:rPr lang="en-GB" altLang="sk-SK" sz="1800" dirty="0" err="1" smtClean="0"/>
              <a:t>monosacharidy</a:t>
            </a:r>
            <a:r>
              <a:rPr lang="en-GB" altLang="sk-SK" sz="1800" dirty="0" smtClean="0"/>
              <a:t>).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genetického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radu</a:t>
            </a:r>
            <a:r>
              <a:rPr lang="en-GB" altLang="sk-SK" sz="1800" dirty="0" smtClean="0"/>
              <a:t> D </a:t>
            </a:r>
            <a:r>
              <a:rPr lang="en-GB" altLang="sk-SK" sz="1800" dirty="0" err="1" smtClean="0"/>
              <a:t>možno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postupne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získať</a:t>
            </a:r>
            <a:r>
              <a:rPr lang="en-GB" altLang="sk-SK" sz="1800" dirty="0" smtClean="0"/>
              <a:t> z D-</a:t>
            </a:r>
            <a:r>
              <a:rPr lang="en-GB" altLang="sk-SK" sz="1800" dirty="0" err="1" smtClean="0"/>
              <a:t>glyceradehydu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aplikáciou</a:t>
            </a:r>
            <a:r>
              <a:rPr lang="en-GB" altLang="sk-SK" sz="1800" dirty="0" smtClean="0"/>
              <a:t> Fischer-</a:t>
            </a:r>
            <a:r>
              <a:rPr lang="en-GB" altLang="sk-SK" sz="1800" dirty="0" err="1" smtClean="0"/>
              <a:t>Killianiho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meódy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alebo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Sowdenovej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metódy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Podobne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z L-</a:t>
            </a:r>
            <a:r>
              <a:rPr lang="en-GB" altLang="sk-SK" sz="1800" dirty="0" err="1" smtClean="0"/>
              <a:t>glyceradehydu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získajú</a:t>
            </a:r>
            <a:r>
              <a:rPr lang="en-GB" altLang="sk-SK" sz="1800" dirty="0" smtClean="0"/>
              <a:t> L-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Vyššie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odvodzujú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analogicky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ich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názvy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tvoria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pomocou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konfiguračných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predpôn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odvodených</a:t>
            </a:r>
            <a:r>
              <a:rPr lang="en-GB" altLang="sk-SK" sz="1800" dirty="0" smtClean="0"/>
              <a:t> od </a:t>
            </a:r>
            <a:r>
              <a:rPr lang="en-GB" altLang="sk-SK" sz="1800" dirty="0" err="1" smtClean="0"/>
              <a:t>trióz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až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hexóz</a:t>
            </a:r>
            <a:r>
              <a:rPr lang="en-GB" altLang="sk-SK" sz="1800" dirty="0" smtClean="0"/>
              <a:t>: D- resp. L-</a:t>
            </a:r>
            <a:r>
              <a:rPr lang="en-GB" altLang="sk-SK" sz="1800" i="1" dirty="0" err="1" smtClean="0"/>
              <a:t>glycero</a:t>
            </a:r>
            <a:r>
              <a:rPr lang="en-GB" altLang="sk-SK" sz="1800" dirty="0" smtClean="0"/>
              <a:t>-, -</a:t>
            </a:r>
            <a:r>
              <a:rPr lang="en-GB" altLang="sk-SK" sz="1800" i="1" dirty="0" err="1" smtClean="0"/>
              <a:t>erytro</a:t>
            </a:r>
            <a:r>
              <a:rPr lang="en-GB" altLang="sk-SK" sz="1800" i="1" dirty="0" smtClean="0"/>
              <a:t>-,</a:t>
            </a:r>
            <a:r>
              <a:rPr lang="en-GB" altLang="sk-SK" sz="1800" dirty="0" smtClean="0"/>
              <a:t>  -</a:t>
            </a:r>
            <a:r>
              <a:rPr lang="en-GB" altLang="sk-SK" sz="1800" i="1" dirty="0" err="1" smtClean="0"/>
              <a:t>treo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ribo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arabino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xylo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lyxo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alo</a:t>
            </a:r>
            <a:r>
              <a:rPr lang="en-GB" altLang="sk-SK" sz="1800" i="1" dirty="0" smtClean="0"/>
              <a:t>-</a:t>
            </a:r>
            <a:r>
              <a:rPr lang="sk-SK" altLang="sk-SK" sz="1800" i="1" dirty="0" smtClean="0"/>
              <a:t> (-allo-)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altro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gluko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mano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 </a:t>
            </a:r>
            <a:r>
              <a:rPr lang="sk-SK" altLang="sk-SK" sz="1800" dirty="0" smtClean="0"/>
              <a:t>  (</a:t>
            </a:r>
            <a:r>
              <a:rPr lang="en-GB" altLang="sk-SK" sz="1800" dirty="0" smtClean="0"/>
              <a:t>-</a:t>
            </a:r>
            <a:r>
              <a:rPr lang="en-GB" altLang="sk-SK" sz="1800" i="1" dirty="0" smtClean="0"/>
              <a:t>man</a:t>
            </a:r>
            <a:r>
              <a:rPr lang="sk-SK" altLang="sk-SK" sz="1800" i="1" dirty="0" smtClean="0"/>
              <a:t>n</a:t>
            </a:r>
            <a:r>
              <a:rPr lang="en-GB" altLang="sk-SK" sz="1800" i="1" dirty="0" smtClean="0"/>
              <a:t>o-</a:t>
            </a:r>
            <a:r>
              <a:rPr lang="sk-SK" altLang="sk-SK" sz="1800" i="1" dirty="0" smtClean="0"/>
              <a:t>)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gulo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ido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galakto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 a -</a:t>
            </a:r>
            <a:r>
              <a:rPr lang="en-GB" altLang="sk-SK" sz="1800" i="1" dirty="0" err="1" smtClean="0"/>
              <a:t>talo</a:t>
            </a:r>
            <a:r>
              <a:rPr lang="en-GB" altLang="sk-SK" sz="1800" i="1" dirty="0" smtClean="0"/>
              <a:t>-</a:t>
            </a:r>
            <a:r>
              <a:rPr lang="sk-SK" altLang="sk-SK" sz="1800" dirty="0" smtClean="0"/>
              <a:t>.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Všetky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bežných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podmienok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cyklických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formách</a:t>
            </a:r>
            <a:r>
              <a:rPr lang="en-GB" altLang="sk-SK" sz="1800" dirty="0" smtClean="0"/>
              <a:t>. </a:t>
            </a:r>
            <a:endParaRPr lang="sk-SK" altLang="sk-SK" sz="1800" dirty="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Každá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vytvorená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cyklická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poloacetálová</a:t>
            </a:r>
            <a:r>
              <a:rPr lang="en-GB" altLang="sk-SK" sz="1800" dirty="0" smtClean="0"/>
              <a:t> forma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dva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streoizoméry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nazývajú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anoméry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navzájom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líšia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fyzikálnymi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chemickými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vlastnosťami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niekedy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zoraďujú</a:t>
            </a:r>
            <a:r>
              <a:rPr lang="en-GB" altLang="sk-SK" sz="1800" dirty="0" smtClean="0"/>
              <a:t> do </a:t>
            </a:r>
            <a:r>
              <a:rPr lang="en-GB" altLang="sk-SK" sz="1800" dirty="0" err="1" smtClean="0"/>
              <a:t>homomorfných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radov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Podobným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spôsobom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odvodzujú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štruktúry</a:t>
            </a:r>
            <a:r>
              <a:rPr lang="en-GB" altLang="sk-SK" sz="1800" dirty="0" smtClean="0"/>
              <a:t> pre </a:t>
            </a:r>
            <a:r>
              <a:rPr lang="en-GB" altLang="sk-SK" sz="1800" dirty="0" err="1" smtClean="0"/>
              <a:t>ketózy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kyseliny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urónové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iné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redukujúce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sacharidy</a:t>
            </a:r>
            <a:r>
              <a:rPr lang="en-GB" altLang="sk-SK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štruktúry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podobne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cyklohexán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alebo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cyklopentán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nemajú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rovinné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usporiadanie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kruhových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atómov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to </a:t>
            </a:r>
            <a:r>
              <a:rPr lang="en-GB" altLang="sk-SK" sz="1800" dirty="0" err="1" smtClean="0"/>
              <a:t>znázorňuj</a:t>
            </a:r>
            <a:r>
              <a:rPr lang="sk-SK" altLang="sk-SK" sz="1800" dirty="0" smtClean="0"/>
              <a:t>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Haworthove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projekčné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vzorce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Takto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napr</a:t>
            </a:r>
            <a:r>
              <a:rPr lang="en-GB" altLang="sk-SK" sz="1800" dirty="0" smtClean="0"/>
              <a:t>. </a:t>
            </a:r>
            <a:r>
              <a:rPr lang="en-GB" altLang="sk-SK" sz="1800" dirty="0" smtClean="0">
                <a:sym typeface="Symbol" pitchFamily="18" charset="2"/>
              </a:rPr>
              <a:t></a:t>
            </a:r>
            <a:r>
              <a:rPr lang="en-GB" altLang="sk-SK" sz="1800" dirty="0" smtClean="0"/>
              <a:t>-D-</a:t>
            </a:r>
            <a:r>
              <a:rPr lang="en-GB" altLang="sk-SK" sz="1800" dirty="0" err="1" smtClean="0"/>
              <a:t>galaktopyranóza</a:t>
            </a:r>
            <a:r>
              <a:rPr lang="en-GB" altLang="sk-SK" sz="1800" dirty="0" smtClean="0"/>
              <a:t> a</a:t>
            </a:r>
            <a:r>
              <a:rPr lang="sk-SK" altLang="sk-SK" sz="1800" dirty="0" smtClean="0"/>
              <a:t>ko aj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najstabilnejšia</a:t>
            </a:r>
            <a:r>
              <a:rPr lang="en-GB" altLang="sk-SK" sz="1800" dirty="0" smtClean="0"/>
              <a:t> forma D-</a:t>
            </a:r>
            <a:r>
              <a:rPr lang="en-GB" altLang="sk-SK" sz="1800" dirty="0" err="1" smtClean="0"/>
              <a:t>glukózy</a:t>
            </a:r>
            <a:r>
              <a:rPr lang="en-GB" altLang="sk-SK" sz="1800" dirty="0" smtClean="0"/>
              <a:t>, </a:t>
            </a:r>
            <a:r>
              <a:rPr lang="en-GB" altLang="sk-SK" sz="1800" dirty="0" smtClean="0">
                <a:sym typeface="Symbol" pitchFamily="18" charset="2"/>
              </a:rPr>
              <a:t></a:t>
            </a:r>
            <a:r>
              <a:rPr lang="en-GB" altLang="sk-SK" sz="1800" dirty="0" smtClean="0"/>
              <a:t>-D-</a:t>
            </a:r>
            <a:r>
              <a:rPr lang="en-GB" altLang="sk-SK" sz="1800" dirty="0" err="1" smtClean="0"/>
              <a:t>glukopyranóza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prednostne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zaujíma</a:t>
            </a:r>
            <a:r>
              <a:rPr lang="sk-SK" altLang="sk-SK" sz="1800" dirty="0" smtClean="0"/>
              <a:t>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najstabilnejšiu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stoličkovú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konformáciu</a:t>
            </a:r>
            <a:r>
              <a:rPr lang="en-GB" altLang="sk-SK" sz="1800" dirty="0" smtClean="0"/>
              <a:t> </a:t>
            </a:r>
            <a:r>
              <a:rPr lang="sk-SK" altLang="sk-SK" sz="1800" baseline="30000" dirty="0" smtClean="0"/>
              <a:t>4</a:t>
            </a:r>
            <a:r>
              <a:rPr lang="sk-SK" altLang="sk-SK" sz="1800" i="1" dirty="0" smtClean="0"/>
              <a:t>C</a:t>
            </a:r>
            <a:r>
              <a:rPr lang="sk-SK" altLang="sk-SK" sz="1800" baseline="-25000" dirty="0" smtClean="0"/>
              <a:t>1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Priestorové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usporiadanie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substituentov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prednostne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zaujatej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konformácii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určuje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stabilitu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celkovú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reaktivitu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iných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sacharidov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cyklických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formách</a:t>
            </a:r>
            <a:r>
              <a:rPr lang="en-GB" altLang="sk-SK" sz="1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755650" y="161925"/>
          <a:ext cx="7561263" cy="650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ISIS/Draw Sketch" r:id="rId3" imgW="7051944" imgH="6070141" progId="ISISServer">
                  <p:embed/>
                </p:oleObj>
              </mc:Choice>
              <mc:Fallback>
                <p:oleObj name="ISIS/Draw Sketch" r:id="rId3" imgW="7051944" imgH="6070141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1925"/>
                        <a:ext cx="7561263" cy="6507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331913" y="115888"/>
            <a:ext cx="32400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600"/>
              <a:t>konfiguračný atóm  (uhlík)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600"/>
              <a:t>anomérny referenčný atóm (uhlík) </a:t>
            </a:r>
            <a:endParaRPr lang="en-US" altLang="sk-SK" sz="1600"/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2700338" y="1412875"/>
            <a:ext cx="1223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mano</a:t>
            </a:r>
            <a:endParaRPr lang="en-US" altLang="sk-SK" sz="1400" i="1"/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2760663" y="3622675"/>
            <a:ext cx="1223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mano</a:t>
            </a:r>
            <a:endParaRPr lang="en-US" altLang="sk-SK" sz="1400" i="1"/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2771775" y="42211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L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endParaRPr lang="en-US" altLang="sk-SK" sz="1400" i="1"/>
          </a:p>
        </p:txBody>
      </p:sp>
      <p:sp>
        <p:nvSpPr>
          <p:cNvPr id="15367" name="TextBox 6"/>
          <p:cNvSpPr txBox="1">
            <a:spLocks noChangeArrowheads="1"/>
          </p:cNvSpPr>
          <p:nvPr/>
        </p:nvSpPr>
        <p:spPr bwMode="auto">
          <a:xfrm>
            <a:off x="2700338" y="2112963"/>
            <a:ext cx="13668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endParaRPr lang="en-US" altLang="sk-SK" sz="1400" i="1"/>
          </a:p>
        </p:txBody>
      </p:sp>
      <p:sp>
        <p:nvSpPr>
          <p:cNvPr id="15368" name="TextBox 7"/>
          <p:cNvSpPr txBox="1">
            <a:spLocks noChangeArrowheads="1"/>
          </p:cNvSpPr>
          <p:nvPr/>
        </p:nvSpPr>
        <p:spPr bwMode="auto">
          <a:xfrm>
            <a:off x="4643438" y="2276475"/>
            <a:ext cx="5041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metyl-</a:t>
            </a: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r>
              <a:rPr lang="sk-SK" altLang="sk-SK" sz="1400"/>
              <a:t>-</a:t>
            </a:r>
            <a:r>
              <a:rPr lang="sk-SK" altLang="sk-SK" sz="1400">
                <a:sym typeface="Symbol" pitchFamily="18" charset="2"/>
              </a:rPr>
              <a:t>-</a:t>
            </a:r>
            <a:r>
              <a:rPr lang="sk-SK" altLang="sk-SK" sz="1200">
                <a:sym typeface="Symbol" pitchFamily="18" charset="2"/>
              </a:rPr>
              <a:t>D</a:t>
            </a:r>
            <a:r>
              <a:rPr lang="sk-SK" altLang="sk-SK" sz="1400" i="1">
                <a:sym typeface="Symbol" pitchFamily="18" charset="2"/>
              </a:rPr>
              <a:t>-mano</a:t>
            </a:r>
            <a:r>
              <a:rPr lang="sk-SK" altLang="sk-SK" sz="1400">
                <a:sym typeface="Symbol" pitchFamily="18" charset="2"/>
              </a:rPr>
              <a:t>-heptopyranozid</a:t>
            </a:r>
            <a:endParaRPr lang="en-US" altLang="sk-SK" sz="1400"/>
          </a:p>
        </p:txBody>
      </p:sp>
      <p:sp>
        <p:nvSpPr>
          <p:cNvPr id="15369" name="TextBox 8"/>
          <p:cNvSpPr txBox="1">
            <a:spLocks noChangeArrowheads="1"/>
          </p:cNvSpPr>
          <p:nvPr/>
        </p:nvSpPr>
        <p:spPr bwMode="auto">
          <a:xfrm>
            <a:off x="4500563" y="4508500"/>
            <a:ext cx="496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metyl-</a:t>
            </a:r>
            <a:r>
              <a:rPr lang="sk-SK" altLang="sk-SK" sz="1200"/>
              <a:t>L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r>
              <a:rPr lang="sk-SK" altLang="sk-SK" sz="1400"/>
              <a:t>-</a:t>
            </a:r>
            <a:r>
              <a:rPr lang="sk-SK" altLang="sk-SK" sz="1400">
                <a:sym typeface="Symbol" pitchFamily="18" charset="2"/>
              </a:rPr>
              <a:t>-</a:t>
            </a:r>
            <a:r>
              <a:rPr lang="sk-SK" altLang="sk-SK" sz="1200">
                <a:sym typeface="Symbol" pitchFamily="18" charset="2"/>
              </a:rPr>
              <a:t>D</a:t>
            </a:r>
            <a:r>
              <a:rPr lang="sk-SK" altLang="sk-SK" sz="1400">
                <a:sym typeface="Symbol" pitchFamily="18" charset="2"/>
              </a:rPr>
              <a:t>-</a:t>
            </a:r>
            <a:r>
              <a:rPr lang="sk-SK" altLang="sk-SK" sz="1400" i="1">
                <a:sym typeface="Symbol" pitchFamily="18" charset="2"/>
              </a:rPr>
              <a:t>mano</a:t>
            </a:r>
            <a:r>
              <a:rPr lang="sk-SK" altLang="sk-SK" sz="1400">
                <a:sym typeface="Symbol" pitchFamily="18" charset="2"/>
              </a:rPr>
              <a:t>-heptopyranozid</a:t>
            </a:r>
            <a:endParaRPr lang="en-US" altLang="sk-SK" sz="1400"/>
          </a:p>
        </p:txBody>
      </p:sp>
      <p:sp>
        <p:nvSpPr>
          <p:cNvPr id="15370" name="TextBox 9"/>
          <p:cNvSpPr txBox="1">
            <a:spLocks noChangeArrowheads="1"/>
          </p:cNvSpPr>
          <p:nvPr/>
        </p:nvSpPr>
        <p:spPr bwMode="auto">
          <a:xfrm>
            <a:off x="4716463" y="6434138"/>
            <a:ext cx="5111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(6</a:t>
            </a:r>
            <a:r>
              <a:rPr lang="sk-SK" altLang="sk-SK" sz="1400" i="1"/>
              <a:t>R</a:t>
            </a:r>
            <a:r>
              <a:rPr lang="sk-SK" altLang="sk-SK" sz="1400"/>
              <a:t>)-</a:t>
            </a: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gluko</a:t>
            </a:r>
            <a:r>
              <a:rPr lang="sk-SK" altLang="sk-SK" sz="1400"/>
              <a:t>-hexodialdo-6,2-pyranóza</a:t>
            </a:r>
            <a:endParaRPr lang="en-US" altLang="sk-SK" sz="1400"/>
          </a:p>
        </p:txBody>
      </p:sp>
    </p:spTree>
    <p:extLst>
      <p:ext uri="{BB962C8B-B14F-4D97-AF65-F5344CB8AC3E}">
        <p14:creationId xmlns:p14="http://schemas.microsoft.com/office/powerpoint/2010/main" val="74251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graphicFrame>
        <p:nvGraphicFramePr>
          <p:cNvPr id="307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4763" y="714375"/>
          <a:ext cx="9134475" cy="544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ISIS/Draw Sketch" r:id="rId4" imgW="7236350" imgH="4315103" progId="ISISServer">
                  <p:embed/>
                </p:oleObj>
              </mc:Choice>
              <mc:Fallback>
                <p:oleObj name="ISIS/Draw Sketch" r:id="rId4" imgW="7236350" imgH="4315103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" y="714375"/>
                        <a:ext cx="9134475" cy="544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50825" y="476250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D-aldózy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250825" y="1052513"/>
            <a:ext cx="230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názvoslovná prípona „-óza“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0"/>
            <a:ext cx="6400800" cy="6669088"/>
          </a:xfrm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352901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Sacharidivé konfiguračné názvoslovné predpony racionalizujú sacharidové názvoslovie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814513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819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00300" y="2060575"/>
            <a:ext cx="7272338" cy="1689100"/>
          </a:xfrm>
        </p:spPr>
      </p:pic>
      <p:pic>
        <p:nvPicPr>
          <p:cNvPr id="8196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6200" y="3732213"/>
            <a:ext cx="6913563" cy="2936875"/>
          </a:xfrm>
        </p:spPr>
      </p:pic>
      <p:pic>
        <p:nvPicPr>
          <p:cNvPr id="8197" name="Picture 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0"/>
            <a:ext cx="2520950" cy="2025650"/>
          </a:xfrm>
        </p:spPr>
      </p:pic>
      <p:pic>
        <p:nvPicPr>
          <p:cNvPr id="8198" name="Picture 1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1913" y="0"/>
            <a:ext cx="4038600" cy="1703388"/>
          </a:xfrm>
        </p:spPr>
      </p:pic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73025" y="1628775"/>
            <a:ext cx="2843213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Dôvod zavedenia </a:t>
            </a:r>
            <a:r>
              <a:rPr lang="sk-SK" altLang="sk-SK" sz="1800" b="1"/>
              <a:t>špeciálneho názvoslovia sacharidov</a:t>
            </a:r>
            <a:r>
              <a:rPr lang="sk-SK" altLang="sk-SK" sz="1800"/>
              <a:t> – súborné konfiguračné predpony pre jeden až štyri chirálne atómy uhlíka v sacharidovom reťazci </a:t>
            </a:r>
            <a:r>
              <a:rPr lang="sk-SK" altLang="sk-SK" sz="1800" b="1"/>
              <a:t>významne zjednodušujú</a:t>
            </a:r>
            <a:r>
              <a:rPr lang="sk-SK" altLang="sk-SK" sz="1800"/>
              <a:t> systematické názvoslovie sacharidov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059113" y="254000"/>
            <a:ext cx="3097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Cyklické formy </a:t>
            </a:r>
            <a:r>
              <a:rPr lang="sk-SK" altLang="sk-SK" sz="1800" b="1">
                <a:sym typeface="Symbol" pitchFamily="18" charset="2"/>
              </a:rPr>
              <a:t>-</a:t>
            </a:r>
            <a:r>
              <a:rPr lang="sk-SK" altLang="sk-SK" sz="1800" b="1"/>
              <a:t>D-aldóz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708400" y="549275"/>
            <a:ext cx="2519363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sk-SK" altLang="sk-SK" sz="1400"/>
          </a:p>
        </p:txBody>
      </p:sp>
      <p:graphicFrame>
        <p:nvGraphicFramePr>
          <p:cNvPr id="10245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0" y="481013"/>
          <a:ext cx="9144000" cy="578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ISIS/Draw Sketch" r:id="rId3" imgW="8980170" imgH="5684520" progId="ISISServer">
                  <p:embed/>
                </p:oleObj>
              </mc:Choice>
              <mc:Fallback>
                <p:oleObj name="ISIS/Draw Sketch" r:id="rId3" imgW="8980170" imgH="5684520" progId="ISISServer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81013"/>
                        <a:ext cx="9144000" cy="578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536" y="-26988"/>
            <a:ext cx="8229600" cy="1143001"/>
          </a:xfrm>
        </p:spPr>
        <p:txBody>
          <a:bodyPr/>
          <a:lstStyle/>
          <a:p>
            <a:pPr eaLnBrk="1" hangingPunct="1"/>
            <a:r>
              <a:rPr lang="sk-SK" altLang="sk-SK" sz="1800" b="1" dirty="0" smtClean="0"/>
              <a:t>Vzťah medzi acyklickou a cyklickou štruktúrou aldóz</a:t>
            </a:r>
          </a:p>
        </p:txBody>
      </p:sp>
      <p:graphicFrame>
        <p:nvGraphicFramePr>
          <p:cNvPr id="1229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700213" y="1196975"/>
          <a:ext cx="5743575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ISIS/Draw Sketch" r:id="rId4" imgW="5745840" imgH="3994618" progId="ISISServer">
                  <p:embed/>
                </p:oleObj>
              </mc:Choice>
              <mc:Fallback>
                <p:oleObj name="ISIS/Draw Sketch" r:id="rId4" imgW="5745840" imgH="3994618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1196975"/>
                        <a:ext cx="5743575" cy="399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611188" y="5373688"/>
            <a:ext cx="7993062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600"/>
              <a:t>Acyklické štruktúry aldóz znázornené Fischerovými vzorcami sa jednoducho prekresľujú na ich cyklické Haworthove vzorce po príslušných rotačných operáciach </a:t>
            </a:r>
            <a:r>
              <a:rPr lang="sk-SK" altLang="sk-SK" sz="1600">
                <a:sym typeface="Symbol" pitchFamily="18" charset="2"/>
              </a:rPr>
              <a:t></a:t>
            </a:r>
            <a:r>
              <a:rPr lang="sk-SK" altLang="sk-SK" sz="1600" baseline="-25000">
                <a:sym typeface="Symbol" pitchFamily="18" charset="2"/>
              </a:rPr>
              <a:t>1</a:t>
            </a:r>
            <a:r>
              <a:rPr lang="sk-SK" altLang="sk-SK" sz="1600">
                <a:sym typeface="Symbol" pitchFamily="18" charset="2"/>
              </a:rPr>
              <a:t> resp. </a:t>
            </a:r>
            <a:r>
              <a:rPr lang="sk-SK" altLang="sk-SK" sz="1600" baseline="-25000">
                <a:sym typeface="Symbol" pitchFamily="18" charset="2"/>
              </a:rPr>
              <a:t>2</a:t>
            </a:r>
            <a:r>
              <a:rPr lang="sk-SK" altLang="sk-SK" sz="1600">
                <a:sym typeface="Symbol" pitchFamily="18" charset="2"/>
              </a:rPr>
              <a:t>, ktorými sa do koncovej pozície acyklického reťazca aldózy premiestňuje hydroxylová skupina zúčastňujúca sa tvorbe furanózovej resp. pyranózovej cyklickej štruktúry svojou adíciou na karbonylovú skupinu pôvodne acyklickej aldózy.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4087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b="1" smtClean="0"/>
              <a:t> 	</a:t>
            </a:r>
            <a:r>
              <a:rPr lang="en-GB" altLang="sk-SK" sz="1600" b="1" smtClean="0"/>
              <a:t>pyranóza</a:t>
            </a:r>
            <a:r>
              <a:rPr lang="en-GB" altLang="sk-SK" sz="1600" smtClean="0"/>
              <a:t> - šesťčlánková cyklická poloacetálová štruktúra redukujúcich monosacharidov vzniknutá adíciou hydroxylovej skupiny na atóme uhlíka C-5 na karbonylovú skupinu.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sk-SK" sz="1600" smtClean="0"/>
              <a:t>	</a:t>
            </a:r>
            <a:r>
              <a:rPr lang="en-GB" altLang="sk-SK" sz="1600" b="1" smtClean="0"/>
              <a:t>furanóza</a:t>
            </a:r>
            <a:r>
              <a:rPr lang="en-GB" altLang="sk-SK" sz="1600" smtClean="0"/>
              <a:t> - päťčlenná cyklická poloacetálová štruktúra redukujúch monosacharidov vzniknutá adíciou hydroxylovej skupiny na atóme uhlíka C-4 na karbonylovú skupinu.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b="1" smtClean="0"/>
              <a:t>	</a:t>
            </a:r>
            <a:r>
              <a:rPr lang="en-GB" altLang="sk-SK" sz="1600" b="1" smtClean="0"/>
              <a:t>anoméry</a:t>
            </a:r>
            <a:r>
              <a:rPr lang="en-GB" altLang="sk-SK" sz="1600" smtClean="0"/>
              <a:t> - dvojice stereoizomérov cyklických poloacetálových foriem (mono)sacharidov líšiace sa len konfiguráciou na anomérnom atóme uhlíka</a:t>
            </a:r>
            <a:r>
              <a:rPr lang="sk-SK" altLang="sk-SK" sz="16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smtClean="0"/>
              <a:t>	</a:t>
            </a:r>
            <a:r>
              <a:rPr lang="en-GB" altLang="sk-SK" sz="1600" smtClean="0"/>
              <a:t>Rozdeľujú sa na </a:t>
            </a:r>
            <a:r>
              <a:rPr lang="en-GB" altLang="sk-SK" sz="1600" smtClean="0">
                <a:sym typeface="Symbol" pitchFamily="18" charset="2"/>
              </a:rPr>
              <a:t></a:t>
            </a:r>
            <a:r>
              <a:rPr lang="en-GB" altLang="sk-SK" sz="1600" smtClean="0"/>
              <a:t>- a  </a:t>
            </a:r>
            <a:r>
              <a:rPr lang="en-GB" altLang="sk-SK" sz="1600" smtClean="0">
                <a:sym typeface="Symbol" pitchFamily="18" charset="2"/>
              </a:rPr>
              <a:t></a:t>
            </a:r>
            <a:r>
              <a:rPr lang="en-GB" altLang="sk-SK" sz="1600" smtClean="0"/>
              <a:t>-anoméry. </a:t>
            </a:r>
            <a:r>
              <a:rPr lang="en-GB" altLang="sk-SK" sz="1600" smtClean="0">
                <a:sym typeface="Symbol" pitchFamily="18" charset="2"/>
              </a:rPr>
              <a:t></a:t>
            </a:r>
            <a:r>
              <a:rPr lang="en-GB" altLang="sk-SK" sz="1600" smtClean="0"/>
              <a:t>-Anoméry majú vo Fischerovom projekčnom vzorci umiestnenú anomérnu hydroxylovú skupinu alebo skupinu z nej vzniknutú derivatizáciou na tej istej strane ako je hydroxylová skupina na referenčnom atóme uhlíka. </a:t>
            </a:r>
            <a:r>
              <a:rPr lang="en-GB" altLang="sk-SK" sz="1600" smtClean="0">
                <a:sym typeface="Symbol" pitchFamily="18" charset="2"/>
              </a:rPr>
              <a:t></a:t>
            </a:r>
            <a:r>
              <a:rPr lang="en-GB" altLang="sk-SK" sz="1600" smtClean="0"/>
              <a:t>-Anoméry majú usporiadanie týchto hydroxylových skupín opačné.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sk-SK" sz="1600" smtClean="0"/>
              <a:t>	</a:t>
            </a:r>
            <a:r>
              <a:rPr lang="en-GB" altLang="sk-SK" sz="1600" b="1" smtClean="0"/>
              <a:t>epiméry</a:t>
            </a:r>
            <a:r>
              <a:rPr lang="en-GB" altLang="sk-SK" sz="1600" smtClean="0"/>
              <a:t> - v širšom slova zmysle dvojice stereoizomérov sacharidov líšiacich sa konfiguráciou len na jednom chirálnom atóme uhlíka (s výnimkou anomérneho - anoméry), v užšom slova zmysle dvojice stereoizomérov líšiace sa konfiguráciou na atóme uhlíka bezprostredne susediacom s karbonylovou alebo potenciálnou karbonylovou skupinou sacharidu. Napr. D-glukóza a D-manóza sú epimérne (2-epimérne) aldózy, kyselina D-glukurónová a kyselina D-galakturónová sú 4-epimérne kyseliny urónové.</a:t>
            </a: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smtClean="0"/>
              <a:t>	</a:t>
            </a:r>
            <a:r>
              <a:rPr lang="en-GB" altLang="sk-SK" sz="1600" b="1" smtClean="0"/>
              <a:t>glykóza </a:t>
            </a:r>
            <a:r>
              <a:rPr lang="en-GB" altLang="sk-SK" sz="1600" smtClean="0"/>
              <a:t>- súborný (všeobecný) názov pre monosacharidy a oligosacharidy. Od kmeňa glyk- možno vytvoriť ďalšie súborné názvy rôznych typov sacharidových zlúčenín pripojením príslušnej koncovky, napr. glykozidy, glycitoly (syn. alditoly), glykány (syn. polysacharidy), glycidy (syn. sacharidy), atď.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357313" y="785813"/>
          <a:ext cx="6572250" cy="523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MDLDrawObject Class" r:id="rId3" imgW="5616120" imgH="4472802" progId="MDLDrawOLE.MDLDrawObject.1">
                  <p:embed/>
                </p:oleObj>
              </mc:Choice>
              <mc:Fallback>
                <p:oleObj name="MDLDrawObject Class" r:id="rId3" imgW="5616120" imgH="4472802" progId="MDLDrawOLE.MDLDrawObject.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785813"/>
                        <a:ext cx="6572250" cy="5233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3500438" y="28575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D-galaktóza</a:t>
            </a:r>
            <a:endParaRPr lang="en-US" altLang="sk-SK" sz="1800"/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1000125" y="6072188"/>
            <a:ext cx="3071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dirty="0">
                <a:solidFill>
                  <a:srgbClr val="FF0000"/>
                </a:solidFill>
                <a:sym typeface="Symbol" pitchFamily="18" charset="2"/>
              </a:rPr>
              <a:t></a:t>
            </a:r>
            <a:r>
              <a:rPr lang="sk-SK" altLang="sk-SK" sz="1800" dirty="0">
                <a:sym typeface="Symbol" pitchFamily="18" charset="2"/>
              </a:rPr>
              <a:t>-D-galaktopyranóza</a:t>
            </a:r>
            <a:endParaRPr lang="en-US" altLang="sk-SK" sz="1800" dirty="0"/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5929313" y="6000750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>
                <a:solidFill>
                  <a:srgbClr val="FF0000"/>
                </a:solidFill>
                <a:sym typeface="Symbol" pitchFamily="18" charset="2"/>
              </a:rPr>
              <a:t></a:t>
            </a:r>
            <a:r>
              <a:rPr lang="sk-SK" altLang="sk-SK" sz="1800">
                <a:sym typeface="Symbol" pitchFamily="18" charset="2"/>
              </a:rPr>
              <a:t>-D-galaktofuranóza</a:t>
            </a:r>
            <a:endParaRPr lang="en-US" altLang="sk-SK" sz="1800"/>
          </a:p>
        </p:txBody>
      </p:sp>
      <p:sp>
        <p:nvSpPr>
          <p:cNvPr id="14342" name="TextBox 5"/>
          <p:cNvSpPr txBox="1">
            <a:spLocks noChangeArrowheads="1"/>
          </p:cNvSpPr>
          <p:nvPr/>
        </p:nvSpPr>
        <p:spPr bwMode="auto">
          <a:xfrm>
            <a:off x="3290888" y="3429000"/>
            <a:ext cx="365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anomérny referenčný atóm</a:t>
            </a: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1997</TotalTime>
  <Words>483</Words>
  <Application>Microsoft Office PowerPoint</Application>
  <PresentationFormat>On-screen Show (4:3)</PresentationFormat>
  <Paragraphs>115</Paragraphs>
  <Slides>20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Default Design</vt:lpstr>
      <vt:lpstr>ISIS/Draw Sketch</vt:lpstr>
      <vt:lpstr>MDLDrawObject Class</vt:lpstr>
      <vt:lpstr>Vzťah medzi konformačným a Fischerovym vzorcom</vt:lpstr>
      <vt:lpstr> </vt:lpstr>
      <vt:lpstr> </vt:lpstr>
      <vt:lpstr> </vt:lpstr>
      <vt:lpstr> </vt:lpstr>
      <vt:lpstr> </vt:lpstr>
      <vt:lpstr>Vzťah medzi acyklickou a cyklickou štruktúrou aldóz</vt:lpstr>
      <vt:lpstr> </vt:lpstr>
      <vt:lpstr>PowerPoint Presentation</vt:lpstr>
      <vt:lpstr>PowerPoint Presentation</vt:lpstr>
      <vt:lpstr>Konformačný deskriptor</vt:lpstr>
      <vt:lpstr>PowerPoint Presentation</vt:lpstr>
      <vt:lpstr>PowerPoint Presentation</vt:lpstr>
      <vt:lpstr>PowerPoint Presentation</vt:lpstr>
      <vt:lpstr> </vt:lpstr>
      <vt:lpstr>Ketózy </vt:lpstr>
      <vt:lpstr> </vt:lpstr>
      <vt:lpstr> </vt:lpstr>
      <vt:lpstr> </vt:lpstr>
      <vt:lpstr>PowerPoint Presentation</vt:lpstr>
    </vt:vector>
  </TitlesOfParts>
  <Company>Chemický Ústav SAV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Ladislav Petrus</dc:creator>
  <cp:lastModifiedBy>Ladislav Petrus</cp:lastModifiedBy>
  <cp:revision>93</cp:revision>
  <dcterms:created xsi:type="dcterms:W3CDTF">2005-09-30T02:25:00Z</dcterms:created>
  <dcterms:modified xsi:type="dcterms:W3CDTF">2018-11-12T00:12:29Z</dcterms:modified>
</cp:coreProperties>
</file>