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57" r:id="rId3"/>
    <p:sldId id="290" r:id="rId4"/>
    <p:sldId id="299" r:id="rId5"/>
    <p:sldId id="271" r:id="rId6"/>
    <p:sldId id="256" r:id="rId7"/>
    <p:sldId id="258" r:id="rId8"/>
    <p:sldId id="259" r:id="rId9"/>
    <p:sldId id="265" r:id="rId10"/>
    <p:sldId id="272" r:id="rId11"/>
    <p:sldId id="291" r:id="rId12"/>
    <p:sldId id="296" r:id="rId13"/>
    <p:sldId id="303" r:id="rId14"/>
    <p:sldId id="304" r:id="rId15"/>
    <p:sldId id="300" r:id="rId16"/>
    <p:sldId id="302" r:id="rId17"/>
    <p:sldId id="301" r:id="rId18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1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3F597-C6EF-45F4-8FD9-637161BAEA0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850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E7F61-9492-4247-99EF-5EDC1F9F04F2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649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69FAB-8462-493B-B049-718D456C709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9647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79240-EA41-4187-AB54-F906F5B95EE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06476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99F46-1452-44F8-A613-815EF921310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156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DFFC3-D1E4-4AB9-B49B-092B0AD0286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1697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6E9C3-9C97-4902-BF80-25A3094F77F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7687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A2C5E-E630-4007-9079-0E4CFF550E9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0178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37E19-9890-47D5-ADEB-98EF2D59127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42550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8E727-9032-47DD-8206-9AF291D9A44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094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2CE5-9C14-40AE-9677-DC3E4A1D6F5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14930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4F46A-181F-4C94-9F3F-B8B2573F8C2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0012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14A85-9BEA-4302-AA5B-8DB4A123690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49181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Click to edit Master text styles</a:t>
            </a:r>
          </a:p>
          <a:p>
            <a:pPr lvl="1"/>
            <a:r>
              <a:rPr lang="sk-SK" altLang="sk-SK" smtClean="0"/>
              <a:t>Second level</a:t>
            </a:r>
          </a:p>
          <a:p>
            <a:pPr lvl="2"/>
            <a:r>
              <a:rPr lang="sk-SK" altLang="sk-SK" smtClean="0"/>
              <a:t>Third level</a:t>
            </a:r>
          </a:p>
          <a:p>
            <a:pPr lvl="3"/>
            <a:r>
              <a:rPr lang="sk-SK" altLang="sk-SK" smtClean="0"/>
              <a:t>Fourth level</a:t>
            </a:r>
          </a:p>
          <a:p>
            <a:pPr lvl="4"/>
            <a:r>
              <a:rPr lang="sk-SK" altLang="sk-SK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964E931-0F8D-4CE9-8D72-F7672A6CE2F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em.qmul.ac.uk/iupac/2carb/06n07.html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6513" y="0"/>
            <a:ext cx="9180513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800" b="1" smtClean="0"/>
              <a:t>	</a:t>
            </a:r>
            <a:r>
              <a:rPr lang="en-GB" altLang="sk-SK" sz="1800" b="1" smtClean="0"/>
              <a:t>aldózy</a:t>
            </a:r>
            <a:r>
              <a:rPr lang="en-GB" altLang="sk-SK" sz="1800" smtClean="0"/>
              <a:t> - polyhydroxykabonylové zlúčeniny všeobecného vzorca C</a:t>
            </a:r>
            <a:r>
              <a:rPr lang="en-GB" altLang="sk-SK" sz="1800" baseline="-25000" smtClean="0"/>
              <a:t>n</a:t>
            </a:r>
            <a:r>
              <a:rPr lang="en-GB" altLang="sk-SK" sz="1800" smtClean="0"/>
              <a:t>H</a:t>
            </a:r>
            <a:r>
              <a:rPr lang="en-GB" altLang="sk-SK" sz="1800" baseline="-25000" smtClean="0"/>
              <a:t>2n</a:t>
            </a:r>
            <a:r>
              <a:rPr lang="en-GB" altLang="sk-SK" sz="1800" smtClean="0"/>
              <a:t>O</a:t>
            </a:r>
            <a:r>
              <a:rPr lang="en-GB" altLang="sk-SK" sz="1800" baseline="-25000" smtClean="0"/>
              <a:t>n</a:t>
            </a:r>
            <a:r>
              <a:rPr lang="en-GB" altLang="sk-SK" sz="1800" smtClean="0"/>
              <a:t> patriace </a:t>
            </a:r>
            <a:r>
              <a:rPr lang="sk-SK" altLang="sk-SK" sz="1800" smtClean="0"/>
              <a:t>medzi </a:t>
            </a:r>
            <a:r>
              <a:rPr lang="en-GB" altLang="sk-SK" sz="1800" smtClean="0"/>
              <a:t>monosacharidy, ktoré majú karbonylovú skupinu v koncovej polohe nevetveného reťazca (polyhydroxyaldehydy).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Podľa počtu atómov v molekule sa aldózy delia na triózy, tetrózy, pentózy, hexózy, heptózy, októzy atď. Podľa konfigurácie na konfiguračnom atóme uhlíka sa delia na aldózy genetických radov D  a L (monosacharidy). Aldózy genetického radu D možno postupne získať z D-glyceradehydu aplikáciou Fischer-Killianiho meódy alebo Sowdenovej metódy. Podobne sa z L-glyceradehydu získajú L-aldózy.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Vyššie aldózy sa odvodzujú analogicky a ich názvy sa tvoria pomocou konfiguračných predpôn odvodených od trióz až hexóz: D- resp. L-</a:t>
            </a:r>
            <a:r>
              <a:rPr lang="en-GB" altLang="sk-SK" sz="1800" i="1" smtClean="0"/>
              <a:t>glycero</a:t>
            </a:r>
            <a:r>
              <a:rPr lang="en-GB" altLang="sk-SK" sz="1800" smtClean="0"/>
              <a:t>-, -</a:t>
            </a:r>
            <a:r>
              <a:rPr lang="en-GB" altLang="sk-SK" sz="1800" i="1" smtClean="0"/>
              <a:t>erytro-,</a:t>
            </a:r>
            <a:r>
              <a:rPr lang="en-GB" altLang="sk-SK" sz="1800" smtClean="0"/>
              <a:t>  -</a:t>
            </a:r>
            <a:r>
              <a:rPr lang="en-GB" altLang="sk-SK" sz="1800" i="1" smtClean="0"/>
              <a:t>treo-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ribo-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arabino-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xylo-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lyxo-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alo-</a:t>
            </a:r>
            <a:r>
              <a:rPr lang="sk-SK" altLang="sk-SK" sz="1800" i="1" smtClean="0"/>
              <a:t> (-allo-)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altro-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gluko-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mano-</a:t>
            </a:r>
            <a:r>
              <a:rPr lang="en-GB" altLang="sk-SK" sz="1800" smtClean="0"/>
              <a:t> </a:t>
            </a:r>
            <a:r>
              <a:rPr lang="sk-SK" altLang="sk-SK" sz="1800" smtClean="0"/>
              <a:t>  (</a:t>
            </a:r>
            <a:r>
              <a:rPr lang="en-GB" altLang="sk-SK" sz="1800" smtClean="0"/>
              <a:t>-</a:t>
            </a:r>
            <a:r>
              <a:rPr lang="en-GB" altLang="sk-SK" sz="1800" i="1" smtClean="0"/>
              <a:t>man</a:t>
            </a:r>
            <a:r>
              <a:rPr lang="sk-SK" altLang="sk-SK" sz="1800" i="1" smtClean="0"/>
              <a:t>n</a:t>
            </a:r>
            <a:r>
              <a:rPr lang="en-GB" altLang="sk-SK" sz="1800" i="1" smtClean="0"/>
              <a:t>o-</a:t>
            </a:r>
            <a:r>
              <a:rPr lang="sk-SK" altLang="sk-SK" sz="1800" i="1" smtClean="0"/>
              <a:t>)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gulo-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ido-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galakto-</a:t>
            </a:r>
            <a:r>
              <a:rPr lang="en-GB" altLang="sk-SK" sz="1800" smtClean="0"/>
              <a:t> a -</a:t>
            </a:r>
            <a:r>
              <a:rPr lang="en-GB" altLang="sk-SK" sz="1800" i="1" smtClean="0"/>
              <a:t>talo-</a:t>
            </a:r>
            <a:r>
              <a:rPr lang="sk-SK" altLang="sk-SK" sz="1800" smtClean="0"/>
              <a:t>.</a:t>
            </a:r>
            <a:r>
              <a:rPr lang="en-GB" altLang="sk-SK" sz="1800" smtClean="0"/>
              <a:t> Všetky aldózy sú za bežných podmienok v cyklických poloacetálových formách. </a:t>
            </a:r>
            <a:endParaRPr lang="sk-SK" altLang="sk-SK" sz="180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Každá vytvorená cyklická poloacetálová forma aldózy má dva streoizoméry, ktoré sa nazývajú anoméry a ktoré sa navzájom líšia fyzikálnymi a chemickými vlastnosťami. Cyklické poloacetálové formy aldóz sa niekedy zoraďujú do homomorfných radov. Podobným spôsobom sa odvodzujú cyklické poloacetálové štruktúry pre ketózy, kyseliny urónové a iné redukujúce sacharidy.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Cyklické poloacetálové štruktúry podobne ako cyklohexán alebo cyklopentán nemajú rovinné usporiadanie kruhových atómov ako to znázorňuj</a:t>
            </a:r>
            <a:r>
              <a:rPr lang="sk-SK" altLang="sk-SK" sz="1800" smtClean="0"/>
              <a:t>ú</a:t>
            </a:r>
            <a:r>
              <a:rPr lang="en-GB" altLang="sk-SK" sz="1800" smtClean="0"/>
              <a:t> Haworthove projekčné vzorce. Takto napr. </a:t>
            </a:r>
            <a:r>
              <a:rPr lang="en-GB" altLang="sk-SK" sz="1800" smtClean="0">
                <a:sym typeface="Symbol" pitchFamily="18" charset="2"/>
              </a:rPr>
              <a:t></a:t>
            </a:r>
            <a:r>
              <a:rPr lang="en-GB" altLang="sk-SK" sz="1800" smtClean="0"/>
              <a:t>-D-galaktopyranóza a</a:t>
            </a:r>
            <a:r>
              <a:rPr lang="sk-SK" altLang="sk-SK" sz="1800" smtClean="0"/>
              <a:t>ko aj</a:t>
            </a:r>
            <a:r>
              <a:rPr lang="en-GB" altLang="sk-SK" sz="1800" smtClean="0"/>
              <a:t> najstabilnejšia forma D-glukózy, </a:t>
            </a:r>
            <a:r>
              <a:rPr lang="en-GB" altLang="sk-SK" sz="1800" smtClean="0">
                <a:sym typeface="Symbol" pitchFamily="18" charset="2"/>
              </a:rPr>
              <a:t></a:t>
            </a:r>
            <a:r>
              <a:rPr lang="en-GB" altLang="sk-SK" sz="1800" smtClean="0"/>
              <a:t>-D-glukopyranóza prednostne zaujíma</a:t>
            </a:r>
            <a:r>
              <a:rPr lang="sk-SK" altLang="sk-SK" sz="1800" smtClean="0"/>
              <a:t>jú</a:t>
            </a:r>
            <a:r>
              <a:rPr lang="en-GB" altLang="sk-SK" sz="1800" smtClean="0"/>
              <a:t> najstabilnejšiu stoličkovú konformáciu </a:t>
            </a:r>
            <a:r>
              <a:rPr lang="sk-SK" altLang="sk-SK" sz="1800" baseline="30000" smtClean="0"/>
              <a:t>4</a:t>
            </a:r>
            <a:r>
              <a:rPr lang="sk-SK" altLang="sk-SK" sz="1800" i="1" smtClean="0"/>
              <a:t>C</a:t>
            </a:r>
            <a:r>
              <a:rPr lang="sk-SK" altLang="sk-SK" sz="1800" baseline="-25000" smtClean="0"/>
              <a:t>1</a:t>
            </a:r>
            <a:r>
              <a:rPr lang="en-GB" altLang="sk-SK" sz="1800" smtClean="0"/>
              <a:t>. Priestorové usporiadanie substituentov v prednostne zaujatej konformácii určuje stabilitu a celkovú reaktivitu aldóz ako i iných sacharidov v cyklických formách.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Redukciou aldóz sa získavajú alditoly, oxidáciou koncových atómov uhlíka vznikajú kyseliny aldónové, kyselin</a:t>
            </a:r>
            <a:r>
              <a:rPr lang="sk-SK" altLang="sk-SK" sz="1800" smtClean="0"/>
              <a:t>y</a:t>
            </a:r>
            <a:r>
              <a:rPr lang="en-GB" altLang="sk-SK" sz="1800" smtClean="0"/>
              <a:t> urónové alebo kyseliny aldarové. </a:t>
            </a:r>
            <a:endParaRPr lang="sk-SK" altLang="sk-SK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3132138" y="546100"/>
            <a:ext cx="29194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 b="1"/>
              <a:t>Cyklické formy </a:t>
            </a:r>
            <a:r>
              <a:rPr lang="sk-SK" altLang="sk-SK" sz="1800" b="1">
                <a:sym typeface="Symbol" pitchFamily="18" charset="2"/>
              </a:rPr>
              <a:t>-</a:t>
            </a:r>
            <a:r>
              <a:rPr lang="sk-SK" altLang="sk-SK" sz="1800" b="1"/>
              <a:t>D-ketóz</a:t>
            </a:r>
          </a:p>
        </p:txBody>
      </p:sp>
      <p:graphicFrame>
        <p:nvGraphicFramePr>
          <p:cNvPr id="11268" name="Object 6"/>
          <p:cNvGraphicFramePr>
            <a:graphicFrameLocks noChangeAspect="1"/>
          </p:cNvGraphicFramePr>
          <p:nvPr>
            <p:ph idx="1"/>
          </p:nvPr>
        </p:nvGraphicFramePr>
        <p:xfrm>
          <a:off x="755650" y="1276350"/>
          <a:ext cx="7561263" cy="498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ISIS/Draw Sketch" r:id="rId3" imgW="5028564" imgH="3316767" progId="ISISServer">
                  <p:embed/>
                </p:oleObj>
              </mc:Choice>
              <mc:Fallback>
                <p:oleObj name="ISIS/Draw Sketch" r:id="rId3" imgW="5028564" imgH="3316767" progId="ISISServer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276350"/>
                        <a:ext cx="7561263" cy="4983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-26988"/>
            <a:ext cx="8229600" cy="1143001"/>
          </a:xfrm>
        </p:spPr>
        <p:txBody>
          <a:bodyPr/>
          <a:lstStyle/>
          <a:p>
            <a:pPr eaLnBrk="1" hangingPunct="1"/>
            <a:r>
              <a:rPr lang="sk-SK" altLang="sk-SK" sz="1800" b="1" smtClean="0"/>
              <a:t>Vzťah medzi acyklickou a cyklickou štruktúrou aldóz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ph idx="1"/>
          </p:nvPr>
        </p:nvGraphicFramePr>
        <p:xfrm>
          <a:off x="1700213" y="1196975"/>
          <a:ext cx="5743575" cy="399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ISIS/Draw Sketch" r:id="rId3" imgW="5745840" imgH="3994618" progId="ISISServer">
                  <p:embed/>
                </p:oleObj>
              </mc:Choice>
              <mc:Fallback>
                <p:oleObj name="ISIS/Draw Sketch" r:id="rId3" imgW="5745840" imgH="3994618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213" y="1196975"/>
                        <a:ext cx="5743575" cy="399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611188" y="5373688"/>
            <a:ext cx="7993062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600"/>
              <a:t>Acyklické štruktúry aldóz znázornené Fischerovými vzorcami sa jednoducho prekresľujú na ich cyklické Haworthove vzorce po príslušných rotačných operáciach </a:t>
            </a:r>
            <a:r>
              <a:rPr lang="sk-SK" altLang="sk-SK" sz="1600">
                <a:sym typeface="Symbol" pitchFamily="18" charset="2"/>
              </a:rPr>
              <a:t></a:t>
            </a:r>
            <a:r>
              <a:rPr lang="sk-SK" altLang="sk-SK" sz="1600" baseline="-25000">
                <a:sym typeface="Symbol" pitchFamily="18" charset="2"/>
              </a:rPr>
              <a:t>1</a:t>
            </a:r>
            <a:r>
              <a:rPr lang="sk-SK" altLang="sk-SK" sz="1600">
                <a:sym typeface="Symbol" pitchFamily="18" charset="2"/>
              </a:rPr>
              <a:t> resp. </a:t>
            </a:r>
            <a:r>
              <a:rPr lang="sk-SK" altLang="sk-SK" sz="1600" baseline="-25000">
                <a:sym typeface="Symbol" pitchFamily="18" charset="2"/>
              </a:rPr>
              <a:t>2</a:t>
            </a:r>
            <a:r>
              <a:rPr lang="sk-SK" altLang="sk-SK" sz="1600">
                <a:sym typeface="Symbol" pitchFamily="18" charset="2"/>
              </a:rPr>
              <a:t>, ktorými sa do koncovej pozície acyklického reťazca aldózy premiestňuje hydroxylová skupina zúčastňujúca sa tvorbe furanózovej resp. pyranózovej cyklickej štruktúry svojou adíciou na karbonylovú skupinu pôvodne acyklickej aldózy.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64087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b="1" smtClean="0"/>
              <a:t> 	</a:t>
            </a:r>
            <a:r>
              <a:rPr lang="en-GB" altLang="sk-SK" sz="1600" b="1" smtClean="0"/>
              <a:t>pyranóza</a:t>
            </a:r>
            <a:r>
              <a:rPr lang="en-GB" altLang="sk-SK" sz="1600" smtClean="0"/>
              <a:t> - šesťčlánková cyklická poloacetálová štruktúra redukujúcich monosacharidov vzniknutá adíciou hydroxylovej skupiny na atóme uhlíka C-5 na karbonylovú skupinu.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sk-SK" sz="1600" smtClean="0"/>
              <a:t>	</a:t>
            </a:r>
            <a:r>
              <a:rPr lang="en-GB" altLang="sk-SK" sz="1600" b="1" smtClean="0"/>
              <a:t>furanóza</a:t>
            </a:r>
            <a:r>
              <a:rPr lang="en-GB" altLang="sk-SK" sz="1600" smtClean="0"/>
              <a:t> - päťčlenná cyklická poloacetálová štruktúra redukujúch monosacharidov vzniknutá adíciou hydroxylovej skupiny na atóme uhlíka C-4 na karbonylovú skupinu.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b="1" smtClean="0"/>
              <a:t>	</a:t>
            </a:r>
            <a:r>
              <a:rPr lang="en-GB" altLang="sk-SK" sz="1600" b="1" smtClean="0"/>
              <a:t>anoméry</a:t>
            </a:r>
            <a:r>
              <a:rPr lang="en-GB" altLang="sk-SK" sz="1600" smtClean="0"/>
              <a:t> - dvojice stereoizomérov cyklických poloacetálových foriem (mono)sacharidov líšiace sa len konfiguráciou na anomérnom atóme uhlíka</a:t>
            </a:r>
            <a:r>
              <a:rPr lang="sk-SK" altLang="sk-SK" sz="160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smtClean="0"/>
              <a:t>	</a:t>
            </a:r>
            <a:r>
              <a:rPr lang="en-GB" altLang="sk-SK" sz="1600" smtClean="0"/>
              <a:t>Rozdeľujú sa na </a:t>
            </a:r>
            <a:r>
              <a:rPr lang="en-GB" altLang="sk-SK" sz="1600" smtClean="0">
                <a:sym typeface="Symbol" pitchFamily="18" charset="2"/>
              </a:rPr>
              <a:t></a:t>
            </a:r>
            <a:r>
              <a:rPr lang="en-GB" altLang="sk-SK" sz="1600" smtClean="0"/>
              <a:t>- a  </a:t>
            </a:r>
            <a:r>
              <a:rPr lang="en-GB" altLang="sk-SK" sz="1600" smtClean="0">
                <a:sym typeface="Symbol" pitchFamily="18" charset="2"/>
              </a:rPr>
              <a:t></a:t>
            </a:r>
            <a:r>
              <a:rPr lang="en-GB" altLang="sk-SK" sz="1600" smtClean="0"/>
              <a:t>-anoméry. </a:t>
            </a:r>
            <a:r>
              <a:rPr lang="en-GB" altLang="sk-SK" sz="1600" smtClean="0">
                <a:sym typeface="Symbol" pitchFamily="18" charset="2"/>
              </a:rPr>
              <a:t></a:t>
            </a:r>
            <a:r>
              <a:rPr lang="en-GB" altLang="sk-SK" sz="1600" smtClean="0"/>
              <a:t>-Anoméry majú vo Fischerovom projekčnom vzorci umiestnenú anomérnu hydroxylovú skupinu alebo skupinu z nej vzniknutú derivatizáciou na tej istej strane ako je hydroxylová skupina na referenčnom atóme uhlíka. </a:t>
            </a:r>
            <a:r>
              <a:rPr lang="en-GB" altLang="sk-SK" sz="1600" smtClean="0">
                <a:sym typeface="Symbol" pitchFamily="18" charset="2"/>
              </a:rPr>
              <a:t></a:t>
            </a:r>
            <a:r>
              <a:rPr lang="en-GB" altLang="sk-SK" sz="1600" smtClean="0"/>
              <a:t>-Anoméry majú usporiadanie týchto hydroxylových skupín opačné.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sk-SK" sz="1600" smtClean="0"/>
              <a:t>	</a:t>
            </a:r>
            <a:r>
              <a:rPr lang="en-GB" altLang="sk-SK" sz="1600" b="1" smtClean="0"/>
              <a:t>epiméry</a:t>
            </a:r>
            <a:r>
              <a:rPr lang="en-GB" altLang="sk-SK" sz="1600" smtClean="0"/>
              <a:t> - v širšom slova zmysle dvojice stereoizomérov sacharidov líšiacich sa konfiguráciou len na jednom chirálnom atóme uhlíka (s výnimkou anomérneho - anoméry), v užšom slova zmysle dvojice stereoizomérov líšiace sa konfiguráciou na atóme uhlíka bezprostredne susediacom s karbonylovou alebo potenciálnou karbonylovou skupinou sacharidu. Napr. D-glukóza a D-manóza sú epimérne (2-epimérne) aldózy, kyselina D-glukurónová a kyselina D-galakturónová sú 4-epimérne kyseliny urónové.</a:t>
            </a: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smtClean="0"/>
              <a:t>	</a:t>
            </a:r>
            <a:r>
              <a:rPr lang="en-GB" altLang="sk-SK" sz="1600" b="1" smtClean="0"/>
              <a:t>glykóza </a:t>
            </a:r>
            <a:r>
              <a:rPr lang="en-GB" altLang="sk-SK" sz="1600" smtClean="0"/>
              <a:t>- súborný (všeobecný) názov pre monosacharidy a oligosacharidy. Od kmeňa glyk- možno vytvoriť ďalšie súborné názvy rôznych typov sacharidových zlúčenín pripojením príslušnej koncovky, napr. glykozidy, glycitoly (syn. alditoly), glykány (syn. polysacharidy), glycidy (syn. sacharidy), atď.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1357313" y="785813"/>
          <a:ext cx="6572250" cy="5233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ISIS/Draw Sketch" r:id="rId3" imgW="5616120" imgH="4472802" progId="ISISServer">
                  <p:embed/>
                </p:oleObj>
              </mc:Choice>
              <mc:Fallback>
                <p:oleObj name="ISIS/Draw Sketch" r:id="rId3" imgW="5616120" imgH="4472802" progId="ISISServer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785813"/>
                        <a:ext cx="6572250" cy="5233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3500438" y="285750"/>
            <a:ext cx="200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D-galaktóza</a:t>
            </a:r>
            <a:endParaRPr lang="en-US" altLang="sk-SK" sz="1800"/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1000125" y="6072188"/>
            <a:ext cx="3071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>
                <a:solidFill>
                  <a:srgbClr val="FF0000"/>
                </a:solidFill>
                <a:sym typeface="Symbol" pitchFamily="18" charset="2"/>
              </a:rPr>
              <a:t></a:t>
            </a:r>
            <a:r>
              <a:rPr lang="sk-SK" altLang="sk-SK" sz="1800">
                <a:sym typeface="Symbol" pitchFamily="18" charset="2"/>
              </a:rPr>
              <a:t>-D-galaktopyranóza</a:t>
            </a:r>
            <a:endParaRPr lang="en-US" altLang="sk-SK" sz="1800"/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5929313" y="6000750"/>
            <a:ext cx="3000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>
                <a:solidFill>
                  <a:srgbClr val="FF0000"/>
                </a:solidFill>
                <a:sym typeface="Symbol" pitchFamily="18" charset="2"/>
              </a:rPr>
              <a:t></a:t>
            </a:r>
            <a:r>
              <a:rPr lang="sk-SK" altLang="sk-SK" sz="1800">
                <a:sym typeface="Symbol" pitchFamily="18" charset="2"/>
              </a:rPr>
              <a:t>-D-galaktofuranóza</a:t>
            </a:r>
            <a:endParaRPr lang="en-US" altLang="sk-SK" sz="1800"/>
          </a:p>
        </p:txBody>
      </p:sp>
      <p:sp>
        <p:nvSpPr>
          <p:cNvPr id="14342" name="TextBox 5"/>
          <p:cNvSpPr txBox="1">
            <a:spLocks noChangeArrowheads="1"/>
          </p:cNvSpPr>
          <p:nvPr/>
        </p:nvSpPr>
        <p:spPr bwMode="auto">
          <a:xfrm>
            <a:off x="3290888" y="3429000"/>
            <a:ext cx="365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anomérny referenčný atóm</a:t>
            </a:r>
            <a:endParaRPr lang="en-US" altLang="sk-SK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755650" y="161925"/>
          <a:ext cx="7561263" cy="650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ISIS/Draw Sketch" r:id="rId3" imgW="7051944" imgH="6070141" progId="ISISServer">
                  <p:embed/>
                </p:oleObj>
              </mc:Choice>
              <mc:Fallback>
                <p:oleObj name="ISIS/Draw Sketch" r:id="rId3" imgW="7051944" imgH="6070141" progId="ISISServer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61925"/>
                        <a:ext cx="7561263" cy="6507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331913" y="115888"/>
            <a:ext cx="32400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600"/>
              <a:t>konfiguračný atóm  (uhlík)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600"/>
              <a:t>anomérny referenčný atóm (uhlík) </a:t>
            </a:r>
            <a:endParaRPr lang="en-US" altLang="sk-SK" sz="1600"/>
          </a:p>
        </p:txBody>
      </p:sp>
      <p:sp>
        <p:nvSpPr>
          <p:cNvPr id="15364" name="TextBox 3"/>
          <p:cNvSpPr txBox="1">
            <a:spLocks noChangeArrowheads="1"/>
          </p:cNvSpPr>
          <p:nvPr/>
        </p:nvSpPr>
        <p:spPr bwMode="auto">
          <a:xfrm>
            <a:off x="2700338" y="1412875"/>
            <a:ext cx="12239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mano</a:t>
            </a:r>
            <a:endParaRPr lang="en-US" altLang="sk-SK" sz="1400" i="1"/>
          </a:p>
        </p:txBody>
      </p:sp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2760663" y="3622675"/>
            <a:ext cx="12239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mano</a:t>
            </a:r>
            <a:endParaRPr lang="en-US" altLang="sk-SK" sz="1400" i="1"/>
          </a:p>
        </p:txBody>
      </p: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2771775" y="42211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L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endParaRPr lang="en-US" altLang="sk-SK" sz="1400" i="1"/>
          </a:p>
        </p:txBody>
      </p:sp>
      <p:sp>
        <p:nvSpPr>
          <p:cNvPr id="15367" name="TextBox 6"/>
          <p:cNvSpPr txBox="1">
            <a:spLocks noChangeArrowheads="1"/>
          </p:cNvSpPr>
          <p:nvPr/>
        </p:nvSpPr>
        <p:spPr bwMode="auto">
          <a:xfrm>
            <a:off x="2700338" y="2112963"/>
            <a:ext cx="13668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endParaRPr lang="en-US" altLang="sk-SK" sz="1400" i="1"/>
          </a:p>
        </p:txBody>
      </p:sp>
      <p:sp>
        <p:nvSpPr>
          <p:cNvPr id="15368" name="TextBox 7"/>
          <p:cNvSpPr txBox="1">
            <a:spLocks noChangeArrowheads="1"/>
          </p:cNvSpPr>
          <p:nvPr/>
        </p:nvSpPr>
        <p:spPr bwMode="auto">
          <a:xfrm>
            <a:off x="4643438" y="2276475"/>
            <a:ext cx="5041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/>
              <a:t>metyl-</a:t>
            </a: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r>
              <a:rPr lang="sk-SK" altLang="sk-SK" sz="1400"/>
              <a:t>-</a:t>
            </a:r>
            <a:r>
              <a:rPr lang="sk-SK" altLang="sk-SK" sz="1400">
                <a:sym typeface="Symbol" pitchFamily="18" charset="2"/>
              </a:rPr>
              <a:t>-</a:t>
            </a:r>
            <a:r>
              <a:rPr lang="sk-SK" altLang="sk-SK" sz="1200">
                <a:sym typeface="Symbol" pitchFamily="18" charset="2"/>
              </a:rPr>
              <a:t>D</a:t>
            </a:r>
            <a:r>
              <a:rPr lang="sk-SK" altLang="sk-SK" sz="1400" i="1">
                <a:sym typeface="Symbol" pitchFamily="18" charset="2"/>
              </a:rPr>
              <a:t>-mano</a:t>
            </a:r>
            <a:r>
              <a:rPr lang="sk-SK" altLang="sk-SK" sz="1400">
                <a:sym typeface="Symbol" pitchFamily="18" charset="2"/>
              </a:rPr>
              <a:t>-heptopyranozid</a:t>
            </a:r>
            <a:endParaRPr lang="en-US" altLang="sk-SK" sz="1400"/>
          </a:p>
        </p:txBody>
      </p:sp>
      <p:sp>
        <p:nvSpPr>
          <p:cNvPr id="15369" name="TextBox 8"/>
          <p:cNvSpPr txBox="1">
            <a:spLocks noChangeArrowheads="1"/>
          </p:cNvSpPr>
          <p:nvPr/>
        </p:nvSpPr>
        <p:spPr bwMode="auto">
          <a:xfrm>
            <a:off x="4500563" y="4508500"/>
            <a:ext cx="4967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/>
              <a:t>metyl-</a:t>
            </a:r>
            <a:r>
              <a:rPr lang="sk-SK" altLang="sk-SK" sz="1200"/>
              <a:t>L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r>
              <a:rPr lang="sk-SK" altLang="sk-SK" sz="1400"/>
              <a:t>-</a:t>
            </a:r>
            <a:r>
              <a:rPr lang="sk-SK" altLang="sk-SK" sz="1400">
                <a:sym typeface="Symbol" pitchFamily="18" charset="2"/>
              </a:rPr>
              <a:t>-</a:t>
            </a:r>
            <a:r>
              <a:rPr lang="sk-SK" altLang="sk-SK" sz="1200">
                <a:sym typeface="Symbol" pitchFamily="18" charset="2"/>
              </a:rPr>
              <a:t>D</a:t>
            </a:r>
            <a:r>
              <a:rPr lang="sk-SK" altLang="sk-SK" sz="1400">
                <a:sym typeface="Symbol" pitchFamily="18" charset="2"/>
              </a:rPr>
              <a:t>-</a:t>
            </a:r>
            <a:r>
              <a:rPr lang="sk-SK" altLang="sk-SK" sz="1400" i="1">
                <a:sym typeface="Symbol" pitchFamily="18" charset="2"/>
              </a:rPr>
              <a:t>mano</a:t>
            </a:r>
            <a:r>
              <a:rPr lang="sk-SK" altLang="sk-SK" sz="1400">
                <a:sym typeface="Symbol" pitchFamily="18" charset="2"/>
              </a:rPr>
              <a:t>-heptopyranozid</a:t>
            </a:r>
            <a:endParaRPr lang="en-US" altLang="sk-SK" sz="1400"/>
          </a:p>
        </p:txBody>
      </p:sp>
      <p:sp>
        <p:nvSpPr>
          <p:cNvPr id="15370" name="TextBox 9"/>
          <p:cNvSpPr txBox="1">
            <a:spLocks noChangeArrowheads="1"/>
          </p:cNvSpPr>
          <p:nvPr/>
        </p:nvSpPr>
        <p:spPr bwMode="auto">
          <a:xfrm>
            <a:off x="4716463" y="6434138"/>
            <a:ext cx="5111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/>
              <a:t>(6</a:t>
            </a:r>
            <a:r>
              <a:rPr lang="sk-SK" altLang="sk-SK" sz="1400" i="1"/>
              <a:t>R</a:t>
            </a:r>
            <a:r>
              <a:rPr lang="sk-SK" altLang="sk-SK" sz="1400"/>
              <a:t>)-</a:t>
            </a: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gluko</a:t>
            </a:r>
            <a:r>
              <a:rPr lang="sk-SK" altLang="sk-SK" sz="1400"/>
              <a:t>-hexodialdo-6,2-pyranóza</a:t>
            </a:r>
            <a:endParaRPr lang="en-US" altLang="sk-SK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58738"/>
            <a:ext cx="8229600" cy="633412"/>
          </a:xfrm>
        </p:spPr>
        <p:txBody>
          <a:bodyPr/>
          <a:lstStyle/>
          <a:p>
            <a:pPr eaLnBrk="1" hangingPunct="1"/>
            <a:r>
              <a:rPr lang="sk-SK" altLang="sk-SK" sz="3200" smtClean="0"/>
              <a:t>Konformačný deskriptor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836613"/>
            <a:ext cx="8435975" cy="2981325"/>
          </a:xfrm>
        </p:spPr>
        <p:txBody>
          <a:bodyPr/>
          <a:lstStyle/>
          <a:p>
            <a:pPr eaLnBrk="1" hangingPunct="1"/>
            <a:r>
              <a:rPr lang="sk-SK" altLang="sk-SK" sz="2000" smtClean="0"/>
              <a:t>Jedna cyklická štruktúra sacharidu môže zaujať niekoľko rôznych konformácií, na rozlíšenie ktorých sa používajú konformačné deskriptory. Napr. </a:t>
            </a:r>
            <a:r>
              <a:rPr lang="sk-SK" altLang="sk-SK" sz="2000" smtClean="0">
                <a:sym typeface="Symbol" pitchFamily="18" charset="2"/>
              </a:rPr>
              <a:t>-D-glukopyranóza môže zaujať dve rôzne stoličkové konformácie, ktoré sa označujú veľkým</a:t>
            </a:r>
            <a:r>
              <a:rPr lang="sk-SK" altLang="sk-SK" sz="2000" smtClean="0"/>
              <a:t> kurzívovaným písmenom </a:t>
            </a:r>
            <a:r>
              <a:rPr lang="sk-SK" altLang="sk-SK" sz="2000" i="1" smtClean="0"/>
              <a:t>C</a:t>
            </a:r>
            <a:r>
              <a:rPr lang="sk-SK" altLang="sk-SK" sz="2000" smtClean="0"/>
              <a:t> (chair – stolička) s horným a dolným číslovým indexom atómov uhlíka C-1 a C-4, podľa ich polohy voči rovine stoličkovej konformácie vytvorenej atómami uhlíka C-2, C-3, C-5 a pyranózového atómu kyslíka, t.j. konformér </a:t>
            </a:r>
            <a:r>
              <a:rPr lang="sk-SK" altLang="sk-SK" sz="2000" smtClean="0">
                <a:sym typeface="Symbol" pitchFamily="18" charset="2"/>
              </a:rPr>
              <a:t>-D-glukopyranóza-</a:t>
            </a:r>
            <a:r>
              <a:rPr lang="sk-SK" altLang="sk-SK" sz="2000" baseline="30000" smtClean="0">
                <a:sym typeface="Symbol" pitchFamily="18" charset="2"/>
              </a:rPr>
              <a:t>4</a:t>
            </a:r>
            <a:r>
              <a:rPr lang="sk-SK" altLang="sk-SK" sz="2000" i="1" smtClean="0">
                <a:sym typeface="Symbol" pitchFamily="18" charset="2"/>
              </a:rPr>
              <a:t>C</a:t>
            </a:r>
            <a:r>
              <a:rPr lang="sk-SK" altLang="sk-SK" sz="2000" baseline="-25000" smtClean="0">
                <a:sym typeface="Symbol" pitchFamily="18" charset="2"/>
              </a:rPr>
              <a:t>1</a:t>
            </a:r>
            <a:r>
              <a:rPr lang="sk-SK" altLang="sk-SK" sz="2000" smtClean="0">
                <a:sym typeface="Symbol" pitchFamily="18" charset="2"/>
              </a:rPr>
              <a:t> a </a:t>
            </a:r>
            <a:r>
              <a:rPr lang="sk-SK" altLang="sk-SK" sz="2000" smtClean="0"/>
              <a:t>konformér </a:t>
            </a:r>
            <a:br>
              <a:rPr lang="sk-SK" altLang="sk-SK" sz="2000" smtClean="0"/>
            </a:br>
            <a:r>
              <a:rPr lang="sk-SK" altLang="sk-SK" sz="2000" smtClean="0">
                <a:sym typeface="Symbol" pitchFamily="18" charset="2"/>
              </a:rPr>
              <a:t>-D-glukopyranóza-</a:t>
            </a:r>
            <a:r>
              <a:rPr lang="sk-SK" altLang="sk-SK" sz="2000" baseline="30000" smtClean="0">
                <a:sym typeface="Symbol" pitchFamily="18" charset="2"/>
              </a:rPr>
              <a:t>1</a:t>
            </a:r>
            <a:r>
              <a:rPr lang="sk-SK" altLang="sk-SK" sz="2000" i="1" smtClean="0">
                <a:sym typeface="Symbol" pitchFamily="18" charset="2"/>
              </a:rPr>
              <a:t>C</a:t>
            </a:r>
            <a:r>
              <a:rPr lang="sk-SK" altLang="sk-SK" sz="2000" baseline="-25000" smtClean="0">
                <a:sym typeface="Symbol" pitchFamily="18" charset="2"/>
              </a:rPr>
              <a:t>4</a:t>
            </a:r>
            <a:r>
              <a:rPr lang="sk-SK" altLang="sk-SK" sz="2000" smtClean="0">
                <a:sym typeface="Symbol" pitchFamily="18" charset="2"/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684213" y="4500563"/>
          <a:ext cx="7848600" cy="188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ISIS/Draw Sketch" r:id="rId3" imgW="6479540" imgH="1555750" progId="ISISServer">
                  <p:embed/>
                </p:oleObj>
              </mc:Choice>
              <mc:Fallback>
                <p:oleObj name="ISIS/Draw Sketch" r:id="rId3" imgW="6479540" imgH="1555750" progId="ISISServer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500563"/>
                        <a:ext cx="7848600" cy="188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468313" y="6237288"/>
            <a:ext cx="21320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>
                <a:sym typeface="Symbol" pitchFamily="18" charset="2"/>
              </a:rPr>
              <a:t>-D-glukopyranóza</a:t>
            </a:r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3040063" y="6237288"/>
            <a:ext cx="25415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>
                <a:sym typeface="Symbol" pitchFamily="18" charset="2"/>
              </a:rPr>
              <a:t>-D-glukopyranóza-</a:t>
            </a:r>
            <a:r>
              <a:rPr lang="sk-SK" altLang="sk-SK" sz="1800" baseline="30000">
                <a:sym typeface="Symbol" pitchFamily="18" charset="2"/>
              </a:rPr>
              <a:t>4</a:t>
            </a:r>
            <a:r>
              <a:rPr lang="sk-SK" altLang="sk-SK" sz="1800" i="1">
                <a:sym typeface="Symbol" pitchFamily="18" charset="2"/>
              </a:rPr>
              <a:t>C</a:t>
            </a:r>
            <a:r>
              <a:rPr lang="sk-SK" altLang="sk-SK" sz="1800" baseline="-25000">
                <a:sym typeface="Symbol" pitchFamily="18" charset="2"/>
              </a:rPr>
              <a:t>1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5848350" y="6230938"/>
            <a:ext cx="2649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>
                <a:sym typeface="Symbol" pitchFamily="18" charset="2"/>
              </a:rPr>
              <a:t>-D-glukopyranóza-</a:t>
            </a:r>
            <a:r>
              <a:rPr lang="sk-SK" altLang="sk-SK" sz="1800" baseline="30000">
                <a:sym typeface="Symbol" pitchFamily="18" charset="2"/>
              </a:rPr>
              <a:t>1</a:t>
            </a:r>
            <a:r>
              <a:rPr lang="sk-SK" altLang="sk-SK" sz="1800" i="1">
                <a:sym typeface="Symbol" pitchFamily="18" charset="2"/>
              </a:rPr>
              <a:t>C</a:t>
            </a:r>
            <a:r>
              <a:rPr lang="sk-SK" altLang="sk-SK" sz="1800" baseline="-25000">
                <a:sym typeface="Symbol" pitchFamily="18" charset="2"/>
              </a:rPr>
              <a:t>4</a:t>
            </a:r>
            <a:endParaRPr lang="sk-SK" altLang="sk-SK" sz="1800" baseline="30000">
              <a:sym typeface="Symbol" pitchFamily="18" charset="2"/>
            </a:endParaRPr>
          </a:p>
        </p:txBody>
      </p:sp>
      <p:sp>
        <p:nvSpPr>
          <p:cNvPr id="16392" name="Text Box 9"/>
          <p:cNvSpPr txBox="1">
            <a:spLocks noChangeArrowheads="1"/>
          </p:cNvSpPr>
          <p:nvPr/>
        </p:nvSpPr>
        <p:spPr bwMode="auto">
          <a:xfrm>
            <a:off x="592138" y="3998913"/>
            <a:ext cx="203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Haworthov vzorec</a:t>
            </a:r>
          </a:p>
        </p:txBody>
      </p:sp>
      <p:sp>
        <p:nvSpPr>
          <p:cNvPr id="16393" name="Text Box 10"/>
          <p:cNvSpPr txBox="1">
            <a:spLocks noChangeArrowheads="1"/>
          </p:cNvSpPr>
          <p:nvPr/>
        </p:nvSpPr>
        <p:spPr bwMode="auto">
          <a:xfrm>
            <a:off x="4500563" y="4033838"/>
            <a:ext cx="2262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konformačné vzorce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5500702"/>
            <a:ext cx="8858312" cy="1815882"/>
          </a:xfrm>
          <a:prstGeom prst="rect">
            <a:avLst/>
          </a:prstGeom>
          <a:noFill/>
        </p:spPr>
        <p:txBody>
          <a:bodyPr numCol="2">
            <a:spAutoFit/>
          </a:bodyPr>
          <a:lstStyle/>
          <a:p>
            <a:pPr>
              <a:defRPr/>
            </a:pPr>
            <a:r>
              <a:rPr lang="en-US" sz="1400" b="1" dirty="0"/>
              <a:t>1</a:t>
            </a:r>
            <a:r>
              <a:rPr lang="en-US" sz="1400" dirty="0"/>
              <a:t> Methyl </a:t>
            </a:r>
            <a:r>
              <a:rPr lang="el-GR" sz="1400" dirty="0"/>
              <a:t>β-</a:t>
            </a:r>
            <a:r>
              <a:rPr lang="en-US" sz="1400" dirty="0"/>
              <a:t>D-arabinofuranoside-</a:t>
            </a:r>
            <a:r>
              <a:rPr lang="en-US" sz="1400" i="1" dirty="0"/>
              <a:t>E</a:t>
            </a:r>
            <a:r>
              <a:rPr lang="en-US" sz="1400" baseline="-25000" dirty="0"/>
              <a:t>2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2</a:t>
            </a:r>
            <a:r>
              <a:rPr lang="en-US" sz="1400" dirty="0"/>
              <a:t> </a:t>
            </a:r>
            <a:r>
              <a:rPr lang="el-GR" sz="1400" dirty="0"/>
              <a:t>α-</a:t>
            </a:r>
            <a:r>
              <a:rPr lang="en-US" sz="1400" dirty="0"/>
              <a:t>D-Arabinofuranose-</a:t>
            </a:r>
            <a:r>
              <a:rPr lang="en-US" sz="1400" baseline="30000" dirty="0"/>
              <a:t>3</a:t>
            </a:r>
            <a:r>
              <a:rPr lang="en-US" sz="1400" i="1" dirty="0"/>
              <a:t>E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3</a:t>
            </a:r>
            <a:r>
              <a:rPr lang="en-US" sz="1400" dirty="0"/>
              <a:t> 1,2-</a:t>
            </a:r>
            <a:r>
              <a:rPr lang="en-US" sz="1400" i="1" dirty="0"/>
              <a:t>O</a:t>
            </a:r>
            <a:r>
              <a:rPr lang="en-US" sz="1400" dirty="0"/>
              <a:t>-Isopropylidene-</a:t>
            </a:r>
            <a:r>
              <a:rPr lang="el-GR" sz="1400" dirty="0"/>
              <a:t>β-</a:t>
            </a:r>
            <a:r>
              <a:rPr lang="en-US" sz="1400" dirty="0"/>
              <a:t>L-idofuranose-</a:t>
            </a:r>
            <a:r>
              <a:rPr lang="en-US" sz="1400" baseline="30000" dirty="0"/>
              <a:t>3</a:t>
            </a:r>
            <a:r>
              <a:rPr lang="en-US" sz="1400" i="1" dirty="0"/>
              <a:t>T</a:t>
            </a:r>
            <a:r>
              <a:rPr lang="en-US" sz="1400" baseline="-25000" dirty="0"/>
              <a:t>2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4</a:t>
            </a:r>
            <a:r>
              <a:rPr lang="en-US" sz="1400" dirty="0"/>
              <a:t> 2,3-</a:t>
            </a:r>
            <a:r>
              <a:rPr lang="en-US" sz="1400" i="1" dirty="0"/>
              <a:t>O</a:t>
            </a:r>
            <a:r>
              <a:rPr lang="en-US" sz="1400" dirty="0"/>
              <a:t>-Isopropylidene-</a:t>
            </a:r>
            <a:r>
              <a:rPr lang="el-GR" sz="1400" dirty="0"/>
              <a:t>α-</a:t>
            </a:r>
            <a:r>
              <a:rPr lang="en-US" sz="1400" dirty="0"/>
              <a:t>D-lyxofuranose-</a:t>
            </a:r>
            <a:r>
              <a:rPr lang="en-US" sz="1400" baseline="30000" dirty="0"/>
              <a:t>2</a:t>
            </a:r>
            <a:r>
              <a:rPr lang="en-US" sz="1400" i="1" dirty="0"/>
              <a:t>T</a:t>
            </a:r>
            <a:r>
              <a:rPr lang="en-US" sz="1400" baseline="-25000" dirty="0"/>
              <a:t>1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5</a:t>
            </a:r>
            <a:r>
              <a:rPr lang="en-US" sz="1400" dirty="0"/>
              <a:t> </a:t>
            </a:r>
            <a:r>
              <a:rPr lang="el-GR" sz="1400" dirty="0"/>
              <a:t>α-</a:t>
            </a:r>
            <a:r>
              <a:rPr lang="en-US" sz="1400" dirty="0"/>
              <a:t>L-Arabinopyranose-</a:t>
            </a:r>
            <a:r>
              <a:rPr lang="en-US" sz="1400" baseline="30000" dirty="0"/>
              <a:t>4</a:t>
            </a:r>
            <a:r>
              <a:rPr lang="en-US" sz="1400" i="1" dirty="0"/>
              <a:t>C</a:t>
            </a:r>
            <a:r>
              <a:rPr lang="en-US" sz="1400" baseline="-25000" dirty="0"/>
              <a:t>1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6</a:t>
            </a:r>
            <a:r>
              <a:rPr lang="en-US" sz="1400" dirty="0"/>
              <a:t> L-Glucono-1,5-lactone-</a:t>
            </a:r>
            <a:r>
              <a:rPr lang="en-US" sz="1400" baseline="30000" dirty="0"/>
              <a:t>1</a:t>
            </a:r>
            <a:r>
              <a:rPr lang="en-US" sz="1400" i="1" dirty="0"/>
              <a:t>C</a:t>
            </a:r>
            <a:r>
              <a:rPr lang="en-US" sz="1400" baseline="-25000" dirty="0"/>
              <a:t>4</a:t>
            </a:r>
            <a:endParaRPr lang="en-US" sz="1400" dirty="0"/>
          </a:p>
          <a:p>
            <a:pPr>
              <a:defRPr/>
            </a:pPr>
            <a:endParaRPr lang="en-US" sz="1200" b="1" dirty="0"/>
          </a:p>
          <a:p>
            <a:pPr>
              <a:defRPr/>
            </a:pPr>
            <a:endParaRPr lang="en-US" sz="1200" b="1" dirty="0"/>
          </a:p>
          <a:p>
            <a:pPr>
              <a:defRPr/>
            </a:pPr>
            <a:r>
              <a:rPr lang="en-US" sz="1400" b="1" dirty="0"/>
              <a:t>7</a:t>
            </a:r>
            <a:r>
              <a:rPr lang="en-US" sz="1400" dirty="0"/>
              <a:t> Methyl 2,6-anhydro-</a:t>
            </a:r>
            <a:r>
              <a:rPr lang="el-GR" sz="1400" dirty="0"/>
              <a:t>α-</a:t>
            </a:r>
            <a:r>
              <a:rPr lang="en-US" sz="1400" dirty="0"/>
              <a:t>D-altropyranoside-</a:t>
            </a:r>
            <a:r>
              <a:rPr lang="en-US" sz="1400" baseline="30000" dirty="0"/>
              <a:t>2,5</a:t>
            </a:r>
            <a:r>
              <a:rPr lang="en-US" sz="1400" i="1" dirty="0"/>
              <a:t>B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8</a:t>
            </a:r>
            <a:r>
              <a:rPr lang="en-US" sz="1400" dirty="0"/>
              <a:t> 1,4-Anhydro-</a:t>
            </a:r>
            <a:r>
              <a:rPr lang="el-GR" sz="1400" dirty="0"/>
              <a:t>α-</a:t>
            </a:r>
            <a:r>
              <a:rPr lang="en-US" sz="1400" dirty="0"/>
              <a:t>D-allopyranose-</a:t>
            </a:r>
            <a:r>
              <a:rPr lang="en-US" sz="1400" i="1" dirty="0"/>
              <a:t>B</a:t>
            </a:r>
            <a:r>
              <a:rPr lang="en-US" sz="1400" baseline="-25000" dirty="0"/>
              <a:t>1,4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9</a:t>
            </a:r>
            <a:r>
              <a:rPr lang="en-US" sz="1400" dirty="0"/>
              <a:t> 1,2-</a:t>
            </a:r>
            <a:r>
              <a:rPr lang="en-US" sz="1400" i="1" dirty="0"/>
              <a:t>O</a:t>
            </a:r>
            <a:r>
              <a:rPr lang="en-US" sz="1400" dirty="0"/>
              <a:t>-Ethylidene-</a:t>
            </a:r>
            <a:r>
              <a:rPr lang="el-GR" sz="1400" dirty="0"/>
              <a:t>α-</a:t>
            </a:r>
            <a:r>
              <a:rPr lang="en-US" sz="1400" dirty="0"/>
              <a:t>D-glucopyranose-</a:t>
            </a:r>
            <a:r>
              <a:rPr lang="en-US" sz="1400" baseline="30000" dirty="0"/>
              <a:t>1</a:t>
            </a:r>
            <a:r>
              <a:rPr lang="en-US" sz="1400" i="1" dirty="0"/>
              <a:t>S</a:t>
            </a:r>
            <a:r>
              <a:rPr lang="en-US" sz="1400" baseline="-25000" dirty="0"/>
              <a:t>3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10</a:t>
            </a:r>
            <a:r>
              <a:rPr lang="en-US" sz="1400" dirty="0"/>
              <a:t> </a:t>
            </a:r>
            <a:r>
              <a:rPr lang="el-GR" sz="1400" dirty="0"/>
              <a:t>β-</a:t>
            </a:r>
            <a:r>
              <a:rPr lang="en-US" sz="1400" dirty="0"/>
              <a:t>L-Altropyranose-</a:t>
            </a:r>
            <a:r>
              <a:rPr lang="en-US" sz="1400" baseline="30000" dirty="0"/>
              <a:t>2</a:t>
            </a:r>
            <a:r>
              <a:rPr lang="en-US" sz="1400" i="1" dirty="0"/>
              <a:t>S</a:t>
            </a:r>
            <a:r>
              <a:rPr lang="en-US" sz="1400" baseline="-25000" dirty="0"/>
              <a:t>O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11</a:t>
            </a:r>
            <a:r>
              <a:rPr lang="en-US" sz="1400" dirty="0"/>
              <a:t> Methyl 2,3-anhydro-5-thio-</a:t>
            </a:r>
            <a:r>
              <a:rPr lang="el-GR" sz="1400" dirty="0"/>
              <a:t>β-</a:t>
            </a:r>
            <a:r>
              <a:rPr lang="en-US" sz="1400" dirty="0"/>
              <a:t>L-lyxopyranoside-</a:t>
            </a:r>
            <a:r>
              <a:rPr lang="en-US" sz="1400" baseline="30000" dirty="0"/>
              <a:t>5</a:t>
            </a:r>
            <a:r>
              <a:rPr lang="en-US" sz="1400" i="1" dirty="0"/>
              <a:t>H</a:t>
            </a:r>
            <a:r>
              <a:rPr lang="en-US" sz="1400" baseline="-25000" dirty="0"/>
              <a:t>S</a:t>
            </a:r>
            <a:r>
              <a:rPr lang="en-US" sz="1400" dirty="0"/>
              <a:t> </a:t>
            </a:r>
          </a:p>
          <a:p>
            <a:pPr>
              <a:defRPr/>
            </a:pPr>
            <a:r>
              <a:rPr lang="en-US" sz="1400" b="1" dirty="0"/>
              <a:t>12</a:t>
            </a:r>
            <a:r>
              <a:rPr lang="en-US" sz="1400" dirty="0"/>
              <a:t> 2,3-Dideoxy-D-</a:t>
            </a:r>
            <a:r>
              <a:rPr lang="en-US" sz="1400" i="1" dirty="0"/>
              <a:t>erythro-</a:t>
            </a:r>
            <a:r>
              <a:rPr lang="en-US" sz="1400" dirty="0"/>
              <a:t>hex-2-enono-1,5-lactone-</a:t>
            </a:r>
            <a:r>
              <a:rPr lang="en-US" sz="1400" baseline="30000" dirty="0"/>
              <a:t>5</a:t>
            </a:r>
            <a:r>
              <a:rPr lang="en-US" sz="1400" i="1" dirty="0"/>
              <a:t>E</a:t>
            </a:r>
            <a:endParaRPr lang="en-US" sz="1400" dirty="0"/>
          </a:p>
          <a:p>
            <a:pPr>
              <a:defRPr/>
            </a:pPr>
            <a:endParaRPr lang="en-US" sz="1400" dirty="0"/>
          </a:p>
        </p:txBody>
      </p:sp>
      <p:pic>
        <p:nvPicPr>
          <p:cNvPr id="17411" name="Picture 3" descr="konformacie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469900"/>
            <a:ext cx="5072062" cy="495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428625" y="0"/>
            <a:ext cx="8643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 b="1"/>
              <a:t>Ostatn</a:t>
            </a:r>
            <a:r>
              <a:rPr lang="sk-SK" altLang="sk-SK" sz="1800" b="1"/>
              <a:t>é konformačné deskriptory </a:t>
            </a:r>
            <a:r>
              <a:rPr lang="sk-SK" altLang="sk-SK" sz="1800"/>
              <a:t>(</a:t>
            </a:r>
            <a:r>
              <a:rPr lang="en-US" altLang="sk-SK" sz="1400" b="1">
                <a:hlinkClick r:id="rId3"/>
              </a:rPr>
              <a:t>http://www.chem.qmul.ac.uk/iupac/2carb/06n07.html</a:t>
            </a:r>
            <a:r>
              <a:rPr lang="sk-SK" altLang="sk-SK" sz="1800"/>
              <a:t>)</a:t>
            </a:r>
            <a:endParaRPr lang="en-US" altLang="sk-SK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219075" y="571500"/>
          <a:ext cx="8775700" cy="437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ISIS/Draw Sketch" r:id="rId3" imgW="6647180" imgH="3317240" progId="ISISServer">
                  <p:embed/>
                </p:oleObj>
              </mc:Choice>
              <mc:Fallback>
                <p:oleObj name="ISIS/Draw Sketch" r:id="rId3" imgW="6647180" imgH="3317240" progId="ISISServer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" y="571500"/>
                        <a:ext cx="8775700" cy="437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142875" y="214313"/>
            <a:ext cx="8715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/>
              <a:t>Konforma</a:t>
            </a:r>
            <a:r>
              <a:rPr lang="sk-SK" altLang="sk-SK" sz="1800"/>
              <a:t>čný vzorec                 Haworthov vzorec                         Millsov vzorec</a:t>
            </a:r>
            <a:endParaRPr lang="en-US" altLang="sk-SK" sz="1800"/>
          </a:p>
        </p:txBody>
      </p:sp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1785938" y="2714625"/>
            <a:ext cx="5143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1,2:3,4-Di-O-izopropylidén-</a:t>
            </a:r>
            <a:r>
              <a:rPr lang="sk-SK" altLang="sk-SK" sz="1800">
                <a:sym typeface="Symbol" pitchFamily="18" charset="2"/>
              </a:rPr>
              <a:t>-D-galaktopyranóza</a:t>
            </a:r>
            <a:endParaRPr lang="en-US" altLang="sk-SK" sz="1800"/>
          </a:p>
        </p:txBody>
      </p:sp>
      <p:sp>
        <p:nvSpPr>
          <p:cNvPr id="18437" name="TextBox 5"/>
          <p:cNvSpPr txBox="1">
            <a:spLocks noChangeArrowheads="1"/>
          </p:cNvSpPr>
          <p:nvPr/>
        </p:nvSpPr>
        <p:spPr bwMode="auto">
          <a:xfrm>
            <a:off x="3214688" y="5072063"/>
            <a:ext cx="285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D-glukaro-1,4:6,3-dilaktón</a:t>
            </a:r>
            <a:endParaRPr lang="en-US" altLang="sk-SK" sz="1800"/>
          </a:p>
        </p:txBody>
      </p:sp>
      <p:sp>
        <p:nvSpPr>
          <p:cNvPr id="18438" name="TextBox 6"/>
          <p:cNvSpPr txBox="1">
            <a:spLocks noChangeArrowheads="1"/>
          </p:cNvSpPr>
          <p:nvPr/>
        </p:nvSpPr>
        <p:spPr bwMode="auto">
          <a:xfrm>
            <a:off x="357188" y="5657850"/>
            <a:ext cx="8318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V sacharidovej chémii sa používajú tri druhy štruktúrnych vzorcov,  z ktorých každý má niektoré výhody aj nevýhody, ktoré sú znázornené na príklade dvoch vyššie uvedených derivátov sacharidov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sk-SK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ph idx="1"/>
          </p:nvPr>
        </p:nvGraphicFramePr>
        <p:xfrm>
          <a:off x="4763" y="714375"/>
          <a:ext cx="9134475" cy="544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ISIS/Draw Sketch" r:id="rId3" imgW="7236350" imgH="4315103" progId="ISISServer">
                  <p:embed/>
                </p:oleObj>
              </mc:Choice>
              <mc:Fallback>
                <p:oleObj name="ISIS/Draw Sketch" r:id="rId3" imgW="7236350" imgH="4315103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3" y="714375"/>
                        <a:ext cx="9134475" cy="544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250825" y="476250"/>
            <a:ext cx="180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D-aldózy</a:t>
            </a:r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250825" y="1052513"/>
            <a:ext cx="2305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názvoslovná prípona „-óza“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pPr eaLnBrk="1" hangingPunct="1"/>
            <a:r>
              <a:rPr lang="sk-SK" altLang="sk-SK" sz="1800" b="1" smtClean="0"/>
              <a:t>Vzťah medzi konformačným a Fischerovym vzorcom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ph idx="1"/>
          </p:nvPr>
        </p:nvGraphicFramePr>
        <p:xfrm>
          <a:off x="179388" y="1844675"/>
          <a:ext cx="6588125" cy="370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ISIS/Draw Sketch" r:id="rId3" imgW="4236720" imgH="2379980" progId="ISISServer">
                  <p:embed/>
                </p:oleObj>
              </mc:Choice>
              <mc:Fallback>
                <p:oleObj name="ISIS/Draw Sketch" r:id="rId3" imgW="4236720" imgH="2379980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844675"/>
                        <a:ext cx="6588125" cy="370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6443663" y="2133600"/>
            <a:ext cx="2447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D-glyceraldehyd</a:t>
            </a: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7486650" y="4652963"/>
            <a:ext cx="1657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L-treóza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77875"/>
          </a:xfrm>
        </p:spPr>
        <p:txBody>
          <a:bodyPr/>
          <a:lstStyle/>
          <a:p>
            <a:pPr eaLnBrk="1" hangingPunct="1"/>
            <a:r>
              <a:rPr lang="sk-SK" altLang="sk-SK" sz="2800" b="1" smtClean="0"/>
              <a:t>K</a:t>
            </a:r>
            <a:r>
              <a:rPr lang="en-GB" altLang="sk-SK" sz="2800" b="1" smtClean="0"/>
              <a:t>etózy</a:t>
            </a:r>
            <a:r>
              <a:rPr lang="en-GB" altLang="sk-SK" smtClean="0"/>
              <a:t> </a:t>
            </a:r>
            <a:endParaRPr lang="sk-SK" altLang="sk-SK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k-SK" altLang="sk-SK" sz="2000" smtClean="0"/>
              <a:t>P</a:t>
            </a:r>
            <a:r>
              <a:rPr lang="en-GB" altLang="sk-SK" sz="2000" smtClean="0"/>
              <a:t>olyhydroxykarbonylové zlúčeniny všeobecného vzorca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2000" smtClean="0"/>
              <a:t>	</a:t>
            </a:r>
            <a:r>
              <a:rPr lang="en-GB" altLang="sk-SK" sz="2000" smtClean="0"/>
              <a:t>C</a:t>
            </a:r>
            <a:r>
              <a:rPr lang="en-GB" altLang="sk-SK" sz="2000" baseline="-25000" smtClean="0"/>
              <a:t>n</a:t>
            </a:r>
            <a:r>
              <a:rPr lang="en-GB" altLang="sk-SK" sz="2000" smtClean="0"/>
              <a:t>H</a:t>
            </a:r>
            <a:r>
              <a:rPr lang="en-GB" altLang="sk-SK" sz="2000" baseline="-25000" smtClean="0"/>
              <a:t>2n</a:t>
            </a:r>
            <a:r>
              <a:rPr lang="en-GB" altLang="sk-SK" sz="2000" smtClean="0"/>
              <a:t>O</a:t>
            </a:r>
            <a:r>
              <a:rPr lang="en-GB" altLang="sk-SK" sz="2000" baseline="-25000" smtClean="0"/>
              <a:t>n</a:t>
            </a:r>
            <a:r>
              <a:rPr lang="en-GB" altLang="sk-SK" sz="2000" smtClean="0"/>
              <a:t> skupiny monosacharidy, ktoré majú karbonylovú skupinu mimo terminálnej polohy nevetveného uhlíkového reťazca (polyhydroxyketóny). </a:t>
            </a:r>
            <a:endParaRPr lang="sk-SK" altLang="sk-SK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sk-SK" sz="200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2000" smtClean="0"/>
              <a:t>Podľa počtu atómov uhlíka v molekule sa delia na dihydroxyacetón, tetrulózy, pentulózy, hexulózy, heptulózy, oktulózy, atď. Podľa polohy karbonylovej skupiny v uhlíkovom reťazci sa delia na 2-ketózy (-2-ulózy), 3-ketózy (-3-ulózy), 4-ketózy (-4-ulózy), atď. Najvýznamnejšie a najfrekventovanejšie sú 2-ketózy, Genetické rady D</a:t>
            </a:r>
            <a:r>
              <a:rPr lang="sk-SK" altLang="sk-SK" sz="2000" smtClean="0"/>
              <a:t>-</a:t>
            </a:r>
            <a:r>
              <a:rPr lang="en-GB" altLang="sk-SK" sz="2000" smtClean="0"/>
              <a:t> a  L</a:t>
            </a:r>
            <a:r>
              <a:rPr lang="sk-SK" altLang="sk-SK" sz="2000" smtClean="0"/>
              <a:t>-</a:t>
            </a:r>
            <a:r>
              <a:rPr lang="en-GB" altLang="sk-SK" sz="2000" smtClean="0"/>
              <a:t>2-ketóz sa odvodzujú od dihydroxyacetónu </a:t>
            </a:r>
            <a:r>
              <a:rPr lang="sk-SK" altLang="sk-SK" sz="2000" smtClean="0"/>
              <a:t>podobne ako vyššie aldózy od glyceraldehydu</a:t>
            </a:r>
            <a:r>
              <a:rPr lang="en-GB" altLang="sk-SK" sz="2000" smtClean="0"/>
              <a:t>.</a:t>
            </a:r>
            <a:endParaRPr lang="sk-SK" altLang="sk-SK" sz="2000" smtClean="0"/>
          </a:p>
          <a:p>
            <a:pPr eaLnBrk="1" hangingPunct="1">
              <a:lnSpc>
                <a:spcPct val="80000"/>
              </a:lnSpc>
            </a:pPr>
            <a:endParaRPr lang="en-GB" altLang="sk-SK" sz="200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2000" smtClean="0"/>
              <a:t>Cyklické poloacetálové štruktúry ketóz sa odvodzujú podobne ako u aldóz. Reakcie ketóz sú podobné ako u aldóz s výnimkou ich redukcie</a:t>
            </a:r>
            <a:r>
              <a:rPr lang="sk-SK" altLang="sk-SK" sz="2000" smtClean="0"/>
              <a:t>, kde vznikajú dva epimérne alditoly</a:t>
            </a:r>
            <a:r>
              <a:rPr lang="en-GB" altLang="sk-SK" sz="2000" smtClean="0"/>
              <a:t> (p. alditoly).</a:t>
            </a:r>
            <a:endParaRPr lang="sk-SK" altLang="sk-SK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172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D-ketózy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250825" y="836613"/>
            <a:ext cx="23764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názvoslovná prípona „-ulóza“</a:t>
            </a:r>
          </a:p>
        </p:txBody>
      </p:sp>
      <p:graphicFrame>
        <p:nvGraphicFramePr>
          <p:cNvPr id="6149" name="Object 7"/>
          <p:cNvGraphicFramePr>
            <a:graphicFrameLocks noChangeAspect="1"/>
          </p:cNvGraphicFramePr>
          <p:nvPr>
            <p:ph idx="1"/>
          </p:nvPr>
        </p:nvGraphicFramePr>
        <p:xfrm>
          <a:off x="625475" y="227013"/>
          <a:ext cx="7818438" cy="630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ISIS/Draw Sketch" r:id="rId3" imgW="5741670" imgH="4631690" progId="ISISServer">
                  <p:embed/>
                </p:oleObj>
              </mc:Choice>
              <mc:Fallback>
                <p:oleObj name="ISIS/Draw Sketch" r:id="rId3" imgW="5741670" imgH="4631690" progId="ISISServer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" y="227013"/>
                        <a:ext cx="7818438" cy="630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0"/>
            <a:ext cx="6400800" cy="6669088"/>
          </a:xfrm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3529012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Sacharidivé konfiguračné názvoslovné predpony racionalizujú sacharidové názvoslovie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814513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pic>
        <p:nvPicPr>
          <p:cNvPr id="8195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00300" y="2060575"/>
            <a:ext cx="7272338" cy="1689100"/>
          </a:xfrm>
        </p:spPr>
      </p:pic>
      <p:pic>
        <p:nvPicPr>
          <p:cNvPr id="8196" name="Picture 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16200" y="3732213"/>
            <a:ext cx="6913563" cy="2936875"/>
          </a:xfrm>
        </p:spPr>
      </p:pic>
      <p:pic>
        <p:nvPicPr>
          <p:cNvPr id="8197" name="Picture 8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11413" y="0"/>
            <a:ext cx="2520950" cy="2025650"/>
          </a:xfrm>
        </p:spPr>
      </p:pic>
      <p:pic>
        <p:nvPicPr>
          <p:cNvPr id="8198" name="Picture 10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1913" y="0"/>
            <a:ext cx="4038600" cy="1703388"/>
          </a:xfrm>
        </p:spPr>
      </p:pic>
      <p:sp>
        <p:nvSpPr>
          <p:cNvPr id="8199" name="Text Box 12"/>
          <p:cNvSpPr txBox="1">
            <a:spLocks noChangeArrowheads="1"/>
          </p:cNvSpPr>
          <p:nvPr/>
        </p:nvSpPr>
        <p:spPr bwMode="auto">
          <a:xfrm>
            <a:off x="73025" y="1628775"/>
            <a:ext cx="2843213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Dôvod zavedenia </a:t>
            </a:r>
            <a:r>
              <a:rPr lang="sk-SK" altLang="sk-SK" sz="1800" b="1"/>
              <a:t>špeciálneho názvoslovia sacharidov</a:t>
            </a:r>
            <a:r>
              <a:rPr lang="sk-SK" altLang="sk-SK" sz="1800"/>
              <a:t> – súborné konfiguračné predpony pre jeden až štyri chirálne atómy uhlíka v sacharidovom reťazci </a:t>
            </a:r>
            <a:r>
              <a:rPr lang="sk-SK" altLang="sk-SK" sz="1800" b="1"/>
              <a:t>významne zjednodušujú</a:t>
            </a:r>
            <a:r>
              <a:rPr lang="sk-SK" altLang="sk-SK" sz="1800"/>
              <a:t> systematické názvoslovie sacharidov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pic>
        <p:nvPicPr>
          <p:cNvPr id="921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765175"/>
            <a:ext cx="9901238" cy="4506913"/>
          </a:xfrm>
        </p:spPr>
      </p:pic>
      <p:sp>
        <p:nvSpPr>
          <p:cNvPr id="9220" name="Line 16"/>
          <p:cNvSpPr>
            <a:spLocks noChangeShapeType="1"/>
          </p:cNvSpPr>
          <p:nvPr/>
        </p:nvSpPr>
        <p:spPr bwMode="auto">
          <a:xfrm>
            <a:off x="1692275" y="2852738"/>
            <a:ext cx="554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1" name="Line 17"/>
          <p:cNvSpPr>
            <a:spLocks noChangeShapeType="1"/>
          </p:cNvSpPr>
          <p:nvPr/>
        </p:nvSpPr>
        <p:spPr bwMode="auto">
          <a:xfrm>
            <a:off x="1692275" y="2852738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2" name="Line 18"/>
          <p:cNvSpPr>
            <a:spLocks noChangeShapeType="1"/>
          </p:cNvSpPr>
          <p:nvPr/>
        </p:nvSpPr>
        <p:spPr bwMode="auto">
          <a:xfrm>
            <a:off x="1692275" y="3573463"/>
            <a:ext cx="554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3" name="Line 19"/>
          <p:cNvSpPr>
            <a:spLocks noChangeShapeType="1"/>
          </p:cNvSpPr>
          <p:nvPr/>
        </p:nvSpPr>
        <p:spPr bwMode="auto">
          <a:xfrm flipV="1">
            <a:off x="7235825" y="2852738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4" name="Line 20"/>
          <p:cNvSpPr>
            <a:spLocks noChangeShapeType="1"/>
          </p:cNvSpPr>
          <p:nvPr/>
        </p:nvSpPr>
        <p:spPr bwMode="auto">
          <a:xfrm>
            <a:off x="1692275" y="35734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5" name="Line 21"/>
          <p:cNvSpPr>
            <a:spLocks noChangeShapeType="1"/>
          </p:cNvSpPr>
          <p:nvPr/>
        </p:nvSpPr>
        <p:spPr bwMode="auto">
          <a:xfrm>
            <a:off x="1692275" y="3933825"/>
            <a:ext cx="55435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6" name="Line 22"/>
          <p:cNvSpPr>
            <a:spLocks noChangeShapeType="1"/>
          </p:cNvSpPr>
          <p:nvPr/>
        </p:nvSpPr>
        <p:spPr bwMode="auto">
          <a:xfrm flipV="1">
            <a:off x="7235825" y="35734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7" name="Line 24"/>
          <p:cNvSpPr>
            <a:spLocks noChangeShapeType="1"/>
          </p:cNvSpPr>
          <p:nvPr/>
        </p:nvSpPr>
        <p:spPr bwMode="auto">
          <a:xfrm>
            <a:off x="1692275" y="28527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8" name="Line 25"/>
          <p:cNvSpPr>
            <a:spLocks noChangeShapeType="1"/>
          </p:cNvSpPr>
          <p:nvPr/>
        </p:nvSpPr>
        <p:spPr bwMode="auto">
          <a:xfrm flipV="1">
            <a:off x="1692275" y="3141663"/>
            <a:ext cx="0" cy="714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9" name="Text Box 26"/>
          <p:cNvSpPr txBox="1">
            <a:spLocks noChangeArrowheads="1"/>
          </p:cNvSpPr>
          <p:nvPr/>
        </p:nvSpPr>
        <p:spPr bwMode="auto">
          <a:xfrm>
            <a:off x="611188" y="5157788"/>
            <a:ext cx="813752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Prakticky významné sú iba furanózy a pyranózy, ktoré vznikajú spontánnou cyklizáciou acyklických foriem acyklických foriem redukujúcich sacharidov (aldóz alebo ketóz).</a:t>
            </a:r>
          </a:p>
        </p:txBody>
      </p:sp>
      <p:sp>
        <p:nvSpPr>
          <p:cNvPr id="9230" name="Text Box 27"/>
          <p:cNvSpPr txBox="1">
            <a:spLocks noChangeArrowheads="1"/>
          </p:cNvSpPr>
          <p:nvPr/>
        </p:nvSpPr>
        <p:spPr bwMode="auto">
          <a:xfrm>
            <a:off x="250825" y="908050"/>
            <a:ext cx="7345363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2400"/>
              <a:t>Veľkosť kruhu cyklických foriem monosacharidov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059113" y="254000"/>
            <a:ext cx="3097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Cyklické formy </a:t>
            </a:r>
            <a:r>
              <a:rPr lang="sk-SK" altLang="sk-SK" sz="1800" b="1">
                <a:sym typeface="Symbol" pitchFamily="18" charset="2"/>
              </a:rPr>
              <a:t>-</a:t>
            </a:r>
            <a:r>
              <a:rPr lang="sk-SK" altLang="sk-SK" sz="1800" b="1"/>
              <a:t>D-aldóz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3708400" y="549275"/>
            <a:ext cx="2519363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sk-SK" altLang="sk-SK" sz="1400"/>
          </a:p>
        </p:txBody>
      </p:sp>
      <p:graphicFrame>
        <p:nvGraphicFramePr>
          <p:cNvPr id="10245" name="Object 6"/>
          <p:cNvGraphicFramePr>
            <a:graphicFrameLocks noChangeAspect="1"/>
          </p:cNvGraphicFramePr>
          <p:nvPr>
            <p:ph idx="1"/>
          </p:nvPr>
        </p:nvGraphicFramePr>
        <p:xfrm>
          <a:off x="0" y="481013"/>
          <a:ext cx="9144000" cy="578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ISIS/Draw Sketch" r:id="rId3" imgW="8980170" imgH="5684520" progId="ISISServer">
                  <p:embed/>
                </p:oleObj>
              </mc:Choice>
              <mc:Fallback>
                <p:oleObj name="ISIS/Draw Sketch" r:id="rId3" imgW="8980170" imgH="5684520" progId="ISISServer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81013"/>
                        <a:ext cx="9144000" cy="578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1829</TotalTime>
  <Words>394</Words>
  <Application>Microsoft Office PowerPoint</Application>
  <PresentationFormat>On-screen Show (4:3)</PresentationFormat>
  <Paragraphs>87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Symbol</vt:lpstr>
      <vt:lpstr>Default Design</vt:lpstr>
      <vt:lpstr>ISIS/Draw Sketch</vt:lpstr>
      <vt:lpstr> </vt:lpstr>
      <vt:lpstr> </vt:lpstr>
      <vt:lpstr>Vzťah medzi konformačným a Fischerovym vzorcom</vt:lpstr>
      <vt:lpstr>Ketózy </vt:lpstr>
      <vt:lpstr> </vt:lpstr>
      <vt:lpstr> </vt:lpstr>
      <vt:lpstr> </vt:lpstr>
      <vt:lpstr> </vt:lpstr>
      <vt:lpstr> </vt:lpstr>
      <vt:lpstr> </vt:lpstr>
      <vt:lpstr>Vzťah medzi acyklickou a cyklickou štruktúrou aldóz</vt:lpstr>
      <vt:lpstr> </vt:lpstr>
      <vt:lpstr>PowerPoint Presentation</vt:lpstr>
      <vt:lpstr>PowerPoint Presentation</vt:lpstr>
      <vt:lpstr>Konformačný deskriptor</vt:lpstr>
      <vt:lpstr>PowerPoint Presentation</vt:lpstr>
      <vt:lpstr>PowerPoint Presentation</vt:lpstr>
    </vt:vector>
  </TitlesOfParts>
  <Company>Chemický Ústav SAV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Ladislav Petrus</dc:creator>
  <cp:lastModifiedBy>Ladislav Petrus</cp:lastModifiedBy>
  <cp:revision>84</cp:revision>
  <dcterms:created xsi:type="dcterms:W3CDTF">2005-09-30T02:25:00Z</dcterms:created>
  <dcterms:modified xsi:type="dcterms:W3CDTF">2015-09-27T22:10:56Z</dcterms:modified>
</cp:coreProperties>
</file>